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59" r:id="rId6"/>
    <p:sldId id="273" r:id="rId7"/>
    <p:sldId id="272" r:id="rId8"/>
    <p:sldId id="274" r:id="rId9"/>
    <p:sldId id="271"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4660"/>
  </p:normalViewPr>
  <p:slideViewPr>
    <p:cSldViewPr snapToGrid="0">
      <p:cViewPr varScale="1">
        <p:scale>
          <a:sx n="115" d="100"/>
          <a:sy n="115" d="100"/>
        </p:scale>
        <p:origin x="69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90F1-6261-4005-9983-07C72132A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671451-877D-41B3-95A5-2FE5AE62A3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E10A7E-0BF5-4032-94FD-FE4BA49074A1}"/>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5" name="Footer Placeholder 4">
            <a:extLst>
              <a:ext uri="{FF2B5EF4-FFF2-40B4-BE49-F238E27FC236}">
                <a16:creationId xmlns:a16="http://schemas.microsoft.com/office/drawing/2014/main" id="{5A7E1AAD-B3A1-42B2-A453-0CC5C610A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EAFD4-DDB6-4679-A7BD-FB7C090EE66D}"/>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49506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0465-7D2F-40D8-8871-4371AEC1C7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51791-B86E-40DB-BFB3-35E359CC3F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849A2-CD57-4B14-B7A5-4DE1DF92F8C4}"/>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5" name="Footer Placeholder 4">
            <a:extLst>
              <a:ext uri="{FF2B5EF4-FFF2-40B4-BE49-F238E27FC236}">
                <a16:creationId xmlns:a16="http://schemas.microsoft.com/office/drawing/2014/main" id="{13D46319-BC75-4559-B2C8-397F40013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18D5A-CB8C-4C06-929D-6B03384C7E0B}"/>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36063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BB2F1-9A99-449F-8164-9654D5A57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B9241-0B14-4616-860E-A5A6C9B69F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FD48F-99D4-4CE2-8546-0E9EAFD66233}"/>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5" name="Footer Placeholder 4">
            <a:extLst>
              <a:ext uri="{FF2B5EF4-FFF2-40B4-BE49-F238E27FC236}">
                <a16:creationId xmlns:a16="http://schemas.microsoft.com/office/drawing/2014/main" id="{221487E4-7011-4D6B-80B8-44D47E613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F944D-F947-42F4-82AB-537E6E8208A4}"/>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115448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F939-FD56-4DB8-A5B5-EEC994BDF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F71C0-8CD5-499D-A5D8-E17072E7A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9629C-A6FA-4EB7-8EC8-3D59E578691B}"/>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5" name="Footer Placeholder 4">
            <a:extLst>
              <a:ext uri="{FF2B5EF4-FFF2-40B4-BE49-F238E27FC236}">
                <a16:creationId xmlns:a16="http://schemas.microsoft.com/office/drawing/2014/main" id="{D844B325-9839-4947-8D6D-39B17E02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7EAC8-473F-4615-8BFB-3380B270FACD}"/>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390200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9B46-B628-4311-989E-4CBF03AFE1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D40B24-8045-4A53-91D0-A2C93BD87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86709D-60E2-4D6C-95D0-C1C46026EAE9}"/>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5" name="Footer Placeholder 4">
            <a:extLst>
              <a:ext uri="{FF2B5EF4-FFF2-40B4-BE49-F238E27FC236}">
                <a16:creationId xmlns:a16="http://schemas.microsoft.com/office/drawing/2014/main" id="{E2C45CE4-EECC-41D4-AAB9-F4690D206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5194-0EB7-40EE-B3B6-E88631A41E60}"/>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25791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32B1-2A05-43F5-B76B-B50357C42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59ADA-D9D1-4152-B587-5A85640D93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1FCAF-4543-4992-B574-C3DDC47593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F83D23-EB92-4A94-A9AE-53AEB6C128C3}"/>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6" name="Footer Placeholder 5">
            <a:extLst>
              <a:ext uri="{FF2B5EF4-FFF2-40B4-BE49-F238E27FC236}">
                <a16:creationId xmlns:a16="http://schemas.microsoft.com/office/drawing/2014/main" id="{CEDE5AC1-0CB0-4088-A8E8-5F4AE861B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56FC7-3C67-49C4-B938-20322531A1D4}"/>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86515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B211-1CF1-45D6-8510-27E6B81B16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6D068A-3E19-44E5-80E7-16E19684E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84CDD5-E42B-44A6-BC09-2503E41254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92D40-A519-4266-BC3D-FC66E1B8D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F5E97D-7B9A-41F6-909F-D8FD0B795B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59404-8644-4F68-AEDB-1D3EA84C1051}"/>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8" name="Footer Placeholder 7">
            <a:extLst>
              <a:ext uri="{FF2B5EF4-FFF2-40B4-BE49-F238E27FC236}">
                <a16:creationId xmlns:a16="http://schemas.microsoft.com/office/drawing/2014/main" id="{1C14A6CB-222C-411B-BB27-C0692938F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E45B38-A7FF-4185-9954-5AE574CC5803}"/>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198253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B17B-DC5E-485B-BE17-F9D2126A45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48C82D-9369-4AD2-9D6B-1345E8699997}"/>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4" name="Footer Placeholder 3">
            <a:extLst>
              <a:ext uri="{FF2B5EF4-FFF2-40B4-BE49-F238E27FC236}">
                <a16:creationId xmlns:a16="http://schemas.microsoft.com/office/drawing/2014/main" id="{2B6E3472-2308-4501-A439-6DC27A48D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0CEF05-5B65-4097-86B6-B33AF92570BA}"/>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28210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79598-FFAD-48F7-B549-33008AAEA1E1}"/>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3" name="Footer Placeholder 2">
            <a:extLst>
              <a:ext uri="{FF2B5EF4-FFF2-40B4-BE49-F238E27FC236}">
                <a16:creationId xmlns:a16="http://schemas.microsoft.com/office/drawing/2014/main" id="{46817597-8B51-4667-9F17-B6F27A320B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ED38D8-9DAB-40D6-84C1-3549126331E8}"/>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67126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40E5-BA22-402C-9DC6-8A853BDB3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43610-FFDC-4343-81E1-7012C5B24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A97D19-4B2B-4D96-BEAD-CC4DC3BF1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AD480A-4A19-4D84-A306-A9924CAA4BBA}"/>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6" name="Footer Placeholder 5">
            <a:extLst>
              <a:ext uri="{FF2B5EF4-FFF2-40B4-BE49-F238E27FC236}">
                <a16:creationId xmlns:a16="http://schemas.microsoft.com/office/drawing/2014/main" id="{801A72A4-D334-4C80-8772-6915F5E84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304046-5AE5-4DE3-943A-BEDF408A667D}"/>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251166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DA5B-4BB1-45FF-8050-3A8C9762A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91E317-6642-4075-942B-F673805B9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6155FB-EFBA-4786-9A9D-FB1B579AA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F1B233-D0A2-4AD3-AAC4-E4AA5CBDBBFC}"/>
              </a:ext>
            </a:extLst>
          </p:cNvPr>
          <p:cNvSpPr>
            <a:spLocks noGrp="1"/>
          </p:cNvSpPr>
          <p:nvPr>
            <p:ph type="dt" sz="half" idx="10"/>
          </p:nvPr>
        </p:nvSpPr>
        <p:spPr/>
        <p:txBody>
          <a:bodyPr/>
          <a:lstStyle/>
          <a:p>
            <a:fld id="{783F7BC7-4453-4863-B4A6-1EFB0C897D09}" type="datetimeFigureOut">
              <a:rPr lang="en-US" smtClean="0"/>
              <a:pPr/>
              <a:t>3/12/18</a:t>
            </a:fld>
            <a:endParaRPr lang="en-US"/>
          </a:p>
        </p:txBody>
      </p:sp>
      <p:sp>
        <p:nvSpPr>
          <p:cNvPr id="6" name="Footer Placeholder 5">
            <a:extLst>
              <a:ext uri="{FF2B5EF4-FFF2-40B4-BE49-F238E27FC236}">
                <a16:creationId xmlns:a16="http://schemas.microsoft.com/office/drawing/2014/main" id="{1B200FD3-C5D7-4668-94DA-D9B6DBC87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A4CE5-A0E0-490D-B48A-ABC979FE912F}"/>
              </a:ext>
            </a:extLst>
          </p:cNvPr>
          <p:cNvSpPr>
            <a:spLocks noGrp="1"/>
          </p:cNvSpPr>
          <p:nvPr>
            <p:ph type="sldNum" sz="quarter" idx="12"/>
          </p:nvPr>
        </p:nvSpPr>
        <p:spPr/>
        <p:txBody>
          <a:bodyPr/>
          <a:lstStyle/>
          <a:p>
            <a:fld id="{35ADCFF7-1337-4FBF-B600-2F1FB257AF46}" type="slidenum">
              <a:rPr lang="en-US" smtClean="0"/>
              <a:pPr/>
              <a:t>‹#›</a:t>
            </a:fld>
            <a:endParaRPr lang="en-US"/>
          </a:p>
        </p:txBody>
      </p:sp>
    </p:spTree>
    <p:extLst>
      <p:ext uri="{BB962C8B-B14F-4D97-AF65-F5344CB8AC3E}">
        <p14:creationId xmlns:p14="http://schemas.microsoft.com/office/powerpoint/2010/main" val="66397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26F362-D926-42C4-AC4A-00F0912C2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0B25E9-185B-46F6-989E-1CBAF7F92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7E7E6-0473-435E-8E43-5C4AB5D27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F7BC7-4453-4863-B4A6-1EFB0C897D09}" type="datetimeFigureOut">
              <a:rPr lang="en-US" smtClean="0"/>
              <a:pPr/>
              <a:t>3/12/18</a:t>
            </a:fld>
            <a:endParaRPr lang="en-US"/>
          </a:p>
        </p:txBody>
      </p:sp>
      <p:sp>
        <p:nvSpPr>
          <p:cNvPr id="5" name="Footer Placeholder 4">
            <a:extLst>
              <a:ext uri="{FF2B5EF4-FFF2-40B4-BE49-F238E27FC236}">
                <a16:creationId xmlns:a16="http://schemas.microsoft.com/office/drawing/2014/main" id="{327DF83E-4454-4A74-923E-2678C47AC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5912EE-8525-4CE7-856D-B44954C7C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DCFF7-1337-4FBF-B600-2F1FB257AF46}" type="slidenum">
              <a:rPr lang="en-US" smtClean="0"/>
              <a:pPr/>
              <a:t>‹#›</a:t>
            </a:fld>
            <a:endParaRPr lang="en-US"/>
          </a:p>
        </p:txBody>
      </p:sp>
    </p:spTree>
    <p:extLst>
      <p:ext uri="{BB962C8B-B14F-4D97-AF65-F5344CB8AC3E}">
        <p14:creationId xmlns:p14="http://schemas.microsoft.com/office/powerpoint/2010/main" val="257904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gsnews.eurogeosurveys.org/wp-content/uploads/2016/04/europa_A4_2015_20criticals_allcomABC_v01_150dpi.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A79D8-BBFB-4BE4-B39F-874EA66EB0A6}"/>
              </a:ext>
            </a:extLst>
          </p:cNvPr>
          <p:cNvPicPr/>
          <p:nvPr/>
        </p:nvPicPr>
        <p:blipFill rotWithShape="1">
          <a:blip r:embed="rId2" cstate="print">
            <a:extLst>
              <a:ext uri="{28A0092B-C50C-407E-A947-70E740481C1C}">
                <a14:useLocalDpi xmlns:a14="http://schemas.microsoft.com/office/drawing/2010/main" val="0"/>
              </a:ext>
            </a:extLst>
          </a:blip>
          <a:srcRect t="585" b="447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976A418-7781-4A55-A1D3-8103E6BDCC05}"/>
              </a:ext>
            </a:extLst>
          </p:cNvPr>
          <p:cNvSpPr>
            <a:spLocks noGrp="1"/>
          </p:cNvSpPr>
          <p:nvPr>
            <p:ph type="ctrTitle"/>
          </p:nvPr>
        </p:nvSpPr>
        <p:spPr>
          <a:xfrm>
            <a:off x="7991496" y="4655201"/>
            <a:ext cx="3852041" cy="1286384"/>
          </a:xfrm>
        </p:spPr>
        <p:txBody>
          <a:bodyPr>
            <a:normAutofit fontScale="90000"/>
          </a:bodyPr>
          <a:lstStyle/>
          <a:p>
            <a:r>
              <a:rPr lang="en-US" sz="4000" b="1" dirty="0">
                <a:latin typeface="Arial" pitchFamily="34" charset="0"/>
                <a:cs typeface="Arial" pitchFamily="34" charset="0"/>
              </a:rPr>
              <a:t>EU's Initiative to Promote More Investment in Antimony Mining Sites</a:t>
            </a:r>
          </a:p>
        </p:txBody>
      </p:sp>
      <p:sp>
        <p:nvSpPr>
          <p:cNvPr id="3" name="Subtitle 2">
            <a:extLst>
              <a:ext uri="{FF2B5EF4-FFF2-40B4-BE49-F238E27FC236}">
                <a16:creationId xmlns:a16="http://schemas.microsoft.com/office/drawing/2014/main" id="{13DF0F2F-5A0F-458E-99A7-C5DF65F0C717}"/>
              </a:ext>
            </a:extLst>
          </p:cNvPr>
          <p:cNvSpPr>
            <a:spLocks noGrp="1"/>
          </p:cNvSpPr>
          <p:nvPr>
            <p:ph type="subTitle" idx="1"/>
          </p:nvPr>
        </p:nvSpPr>
        <p:spPr>
          <a:xfrm>
            <a:off x="7861738" y="6087856"/>
            <a:ext cx="4330262" cy="474696"/>
          </a:xfrm>
        </p:spPr>
        <p:txBody>
          <a:bodyPr>
            <a:noAutofit/>
          </a:bodyPr>
          <a:lstStyle/>
          <a:p>
            <a:r>
              <a:rPr lang="en-US" sz="1600" dirty="0" err="1">
                <a:latin typeface="Arial" pitchFamily="34" charset="0"/>
                <a:cs typeface="Arial" pitchFamily="34" charset="0"/>
              </a:rPr>
              <a:t>Maurits</a:t>
            </a:r>
            <a:r>
              <a:rPr lang="en-US" sz="1600" dirty="0">
                <a:latin typeface="Arial" pitchFamily="34" charset="0"/>
                <a:cs typeface="Arial" pitchFamily="34" charset="0"/>
              </a:rPr>
              <a:t> </a:t>
            </a:r>
            <a:r>
              <a:rPr lang="en-US" sz="1600" dirty="0" err="1">
                <a:latin typeface="Arial" pitchFamily="34" charset="0"/>
                <a:cs typeface="Arial" pitchFamily="34" charset="0"/>
              </a:rPr>
              <a:t>Bruggink</a:t>
            </a:r>
            <a:r>
              <a:rPr lang="en-US" sz="1600" dirty="0">
                <a:latin typeface="Arial" pitchFamily="34" charset="0"/>
                <a:cs typeface="Arial" pitchFamily="34" charset="0"/>
              </a:rPr>
              <a:t>, Secretary General,</a:t>
            </a:r>
            <a:br>
              <a:rPr lang="hu-HU" sz="1600" dirty="0">
                <a:latin typeface="Arial" pitchFamily="34" charset="0"/>
                <a:cs typeface="Arial" pitchFamily="34" charset="0"/>
              </a:rPr>
            </a:br>
            <a:r>
              <a:rPr lang="en-US" sz="1600" dirty="0">
                <a:latin typeface="Arial" pitchFamily="34" charset="0"/>
                <a:cs typeface="Arial" pitchFamily="34" charset="0"/>
              </a:rPr>
              <a:t>Critical Raw Material Alliance</a:t>
            </a:r>
            <a:br>
              <a:rPr lang="en-US" sz="1600" dirty="0">
                <a:latin typeface="Arial" pitchFamily="34" charset="0"/>
                <a:cs typeface="Arial" pitchFamily="34" charset="0"/>
              </a:rPr>
            </a:br>
            <a:endParaRPr lang="en-US" sz="1600" dirty="0">
              <a:latin typeface="Arial" pitchFamily="34" charset="0"/>
              <a:cs typeface="Arial" pitchFamily="34" charset="0"/>
            </a:endParaRPr>
          </a:p>
        </p:txBody>
      </p:sp>
      <p:pic>
        <p:nvPicPr>
          <p:cNvPr id="7" name="Picture 6" descr="C:\Users\Heleen\Dropbox\AA CRMs\CRM Alliance\Logos\CRM-LOGO2.png">
            <a:extLst>
              <a:ext uri="{FF2B5EF4-FFF2-40B4-BE49-F238E27FC236}">
                <a16:creationId xmlns:a16="http://schemas.microsoft.com/office/drawing/2014/main" id="{533C51FD-665A-4665-A3E8-5B1600E997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1267" y="2524276"/>
            <a:ext cx="1638300" cy="671195"/>
          </a:xfrm>
          <a:prstGeom prst="rect">
            <a:avLst/>
          </a:prstGeom>
          <a:noFill/>
          <a:ln>
            <a:noFill/>
          </a:ln>
        </p:spPr>
      </p:pic>
    </p:spTree>
    <p:extLst>
      <p:ext uri="{BB962C8B-B14F-4D97-AF65-F5344CB8AC3E}">
        <p14:creationId xmlns:p14="http://schemas.microsoft.com/office/powerpoint/2010/main" val="233220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A79D8-BBFB-4BE4-B39F-874EA66EB0A6}"/>
              </a:ext>
            </a:extLst>
          </p:cNvPr>
          <p:cNvPicPr/>
          <p:nvPr/>
        </p:nvPicPr>
        <p:blipFill rotWithShape="1">
          <a:blip r:embed="rId2" cstate="print">
            <a:extLst>
              <a:ext uri="{28A0092B-C50C-407E-A947-70E740481C1C}">
                <a14:useLocalDpi xmlns:a14="http://schemas.microsoft.com/office/drawing/2010/main" val="0"/>
              </a:ext>
            </a:extLst>
          </a:blip>
          <a:srcRect t="585" b="447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976A418-7781-4A55-A1D3-8103E6BDCC05}"/>
              </a:ext>
            </a:extLst>
          </p:cNvPr>
          <p:cNvSpPr>
            <a:spLocks noGrp="1"/>
          </p:cNvSpPr>
          <p:nvPr>
            <p:ph type="ctrTitle"/>
          </p:nvPr>
        </p:nvSpPr>
        <p:spPr>
          <a:xfrm>
            <a:off x="8100010" y="5085253"/>
            <a:ext cx="3254453" cy="1125210"/>
          </a:xfrm>
        </p:spPr>
        <p:txBody>
          <a:bodyPr>
            <a:normAutofit/>
          </a:bodyPr>
          <a:lstStyle/>
          <a:p>
            <a:pPr algn="l"/>
            <a:r>
              <a:rPr lang="en-US" sz="1600" b="1" dirty="0">
                <a:latin typeface="Arial" pitchFamily="34" charset="0"/>
                <a:cs typeface="Arial" pitchFamily="34" charset="0"/>
              </a:rPr>
              <a:t>Avenue </a:t>
            </a:r>
            <a:r>
              <a:rPr lang="en-US" sz="1600" b="1" dirty="0" err="1">
                <a:latin typeface="Arial" pitchFamily="34" charset="0"/>
                <a:cs typeface="Arial" pitchFamily="34" charset="0"/>
              </a:rPr>
              <a:t>Marnix</a:t>
            </a:r>
            <a:r>
              <a:rPr lang="en-US" sz="1600" b="1" dirty="0">
                <a:latin typeface="Arial" pitchFamily="34" charset="0"/>
                <a:cs typeface="Arial" pitchFamily="34" charset="0"/>
              </a:rPr>
              <a:t> 30</a:t>
            </a:r>
            <a:br>
              <a:rPr lang="en-US" sz="1600" b="1" dirty="0">
                <a:latin typeface="Arial" pitchFamily="34" charset="0"/>
                <a:cs typeface="Arial" pitchFamily="34" charset="0"/>
              </a:rPr>
            </a:br>
            <a:r>
              <a:rPr lang="en-US" sz="1600" b="1" dirty="0">
                <a:latin typeface="Arial" pitchFamily="34" charset="0"/>
                <a:cs typeface="Arial" pitchFamily="34" charset="0"/>
              </a:rPr>
              <a:t>1000 Brussels</a:t>
            </a:r>
            <a:br>
              <a:rPr lang="en-US" sz="1600" b="1" dirty="0">
                <a:latin typeface="Arial" pitchFamily="34" charset="0"/>
                <a:cs typeface="Arial" pitchFamily="34" charset="0"/>
              </a:rPr>
            </a:br>
            <a:r>
              <a:rPr lang="en-US" sz="1600" b="1" dirty="0">
                <a:latin typeface="Arial" pitchFamily="34" charset="0"/>
                <a:cs typeface="Arial" pitchFamily="34" charset="0"/>
              </a:rPr>
              <a:t>Belgium</a:t>
            </a:r>
            <a:br>
              <a:rPr lang="en-US" sz="1600" b="1" dirty="0">
                <a:latin typeface="Arial" pitchFamily="34" charset="0"/>
                <a:cs typeface="Arial" pitchFamily="34" charset="0"/>
              </a:rPr>
            </a:br>
            <a:endParaRPr lang="en-US" sz="1600" b="1" dirty="0">
              <a:latin typeface="Arial" pitchFamily="34" charset="0"/>
              <a:cs typeface="Arial" pitchFamily="34" charset="0"/>
            </a:endParaRPr>
          </a:p>
        </p:txBody>
      </p:sp>
      <p:pic>
        <p:nvPicPr>
          <p:cNvPr id="7" name="Picture 6" descr="C:\Users\Heleen\Dropbox\AA CRMs\CRM Alliance\Logos\CRM-LOGO2.png">
            <a:extLst>
              <a:ext uri="{FF2B5EF4-FFF2-40B4-BE49-F238E27FC236}">
                <a16:creationId xmlns:a16="http://schemas.microsoft.com/office/drawing/2014/main" id="{533C51FD-665A-4665-A3E8-5B1600E997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0795" y="2632507"/>
            <a:ext cx="1638300" cy="671195"/>
          </a:xfrm>
          <a:prstGeom prst="rect">
            <a:avLst/>
          </a:prstGeom>
          <a:noFill/>
          <a:ln>
            <a:noFill/>
          </a:ln>
        </p:spPr>
      </p:pic>
      <p:sp>
        <p:nvSpPr>
          <p:cNvPr id="8" name="Szövegdoboz 7"/>
          <p:cNvSpPr txBox="1"/>
          <p:nvPr/>
        </p:nvSpPr>
        <p:spPr>
          <a:xfrm>
            <a:off x="7970922" y="3428027"/>
            <a:ext cx="3853544" cy="1323439"/>
          </a:xfrm>
          <a:prstGeom prst="rect">
            <a:avLst/>
          </a:prstGeom>
          <a:noFill/>
        </p:spPr>
        <p:txBody>
          <a:bodyPr wrap="square" rtlCol="0">
            <a:spAutoFit/>
          </a:bodyPr>
          <a:lstStyle/>
          <a:p>
            <a:pPr algn="ctr"/>
            <a:r>
              <a:rPr lang="en-US" sz="2400" b="1" dirty="0">
                <a:latin typeface="Arial" pitchFamily="34" charset="0"/>
                <a:cs typeface="Arial" pitchFamily="34" charset="0"/>
              </a:rPr>
              <a:t>CONTACT US</a:t>
            </a:r>
            <a:endParaRPr lang="hu-HU" sz="2400" b="1" dirty="0">
              <a:latin typeface="Arial" pitchFamily="34" charset="0"/>
              <a:cs typeface="Arial" pitchFamily="34" charset="0"/>
            </a:endParaRPr>
          </a:p>
          <a:p>
            <a:pPr algn="ctr"/>
            <a:endParaRPr lang="hu-HU" sz="1600" dirty="0">
              <a:latin typeface="Arial" pitchFamily="34" charset="0"/>
              <a:cs typeface="Arial" pitchFamily="34" charset="0"/>
            </a:endParaRPr>
          </a:p>
          <a:p>
            <a:r>
              <a:rPr lang="en-US" sz="1600" b="1" dirty="0">
                <a:latin typeface="Arial" pitchFamily="34" charset="0"/>
                <a:cs typeface="Arial" pitchFamily="34" charset="0"/>
              </a:rPr>
              <a:t>Email </a:t>
            </a:r>
            <a:r>
              <a:rPr lang="hu-HU" sz="1600" b="1" dirty="0">
                <a:latin typeface="Arial" pitchFamily="34" charset="0"/>
                <a:cs typeface="Arial" pitchFamily="34" charset="0"/>
              </a:rPr>
              <a:t>a</a:t>
            </a:r>
            <a:r>
              <a:rPr lang="en-US" sz="1600" b="1" dirty="0" err="1">
                <a:latin typeface="Arial" pitchFamily="34" charset="0"/>
                <a:cs typeface="Arial" pitchFamily="34" charset="0"/>
              </a:rPr>
              <a:t>ddress</a:t>
            </a:r>
            <a:r>
              <a:rPr lang="en-US" sz="1600" b="1" dirty="0">
                <a:latin typeface="Arial" pitchFamily="34" charset="0"/>
                <a:cs typeface="Arial" pitchFamily="34" charset="0"/>
              </a:rPr>
              <a:t>: </a:t>
            </a:r>
            <a:r>
              <a:rPr lang="hu-HU" sz="1600" b="1" dirty="0" err="1">
                <a:latin typeface="Arial" pitchFamily="34" charset="0"/>
                <a:cs typeface="Arial" pitchFamily="34" charset="0"/>
              </a:rPr>
              <a:t>mb</a:t>
            </a:r>
            <a:r>
              <a:rPr lang="hu-HU" sz="1600" b="1" dirty="0">
                <a:latin typeface="Arial" pitchFamily="34" charset="0"/>
                <a:cs typeface="Arial" pitchFamily="34" charset="0"/>
              </a:rPr>
              <a:t>@</a:t>
            </a:r>
            <a:r>
              <a:rPr lang="en-US" sz="1600" b="1" dirty="0">
                <a:latin typeface="Arial" pitchFamily="34" charset="0"/>
                <a:cs typeface="Arial" pitchFamily="34" charset="0"/>
              </a:rPr>
              <a:t>crmalliance.org </a:t>
            </a:r>
            <a:r>
              <a:rPr lang="hu-HU" sz="1600" b="1" dirty="0">
                <a:latin typeface="Arial" pitchFamily="34" charset="0"/>
                <a:cs typeface="Arial" pitchFamily="34" charset="0"/>
              </a:rPr>
              <a:t> </a:t>
            </a:r>
            <a:r>
              <a:rPr lang="en-US" sz="1600" b="1" dirty="0">
                <a:latin typeface="Arial" pitchFamily="34" charset="0"/>
                <a:cs typeface="Arial" pitchFamily="34" charset="0"/>
              </a:rPr>
              <a:t> </a:t>
            </a:r>
          </a:p>
          <a:p>
            <a:pPr algn="ctr"/>
            <a:endParaRPr lang="en-US" sz="2400" b="1" dirty="0">
              <a:latin typeface="Arial" pitchFamily="34" charset="0"/>
              <a:cs typeface="Arial" pitchFamily="34" charset="0"/>
            </a:endParaRPr>
          </a:p>
        </p:txBody>
      </p:sp>
      <p:sp>
        <p:nvSpPr>
          <p:cNvPr id="10" name="Freeform 3507">
            <a:extLst>
              <a:ext uri="{FF2B5EF4-FFF2-40B4-BE49-F238E27FC236}">
                <a16:creationId xmlns:a16="http://schemas.microsoft.com/office/drawing/2014/main" id="{0E35F78F-5CBB-4B8F-8AEB-C2A582A89B6F}"/>
              </a:ext>
            </a:extLst>
          </p:cNvPr>
          <p:cNvSpPr>
            <a:spLocks/>
          </p:cNvSpPr>
          <p:nvPr/>
        </p:nvSpPr>
        <p:spPr bwMode="auto">
          <a:xfrm>
            <a:off x="11655398" y="4123836"/>
            <a:ext cx="244475" cy="98425"/>
          </a:xfrm>
          <a:custGeom>
            <a:avLst/>
            <a:gdLst>
              <a:gd name="T0" fmla="*/ 617 w 617"/>
              <a:gd name="T1" fmla="*/ 11 h 249"/>
              <a:gd name="T2" fmla="*/ 608 w 617"/>
              <a:gd name="T3" fmla="*/ 6 h 249"/>
              <a:gd name="T4" fmla="*/ 599 w 617"/>
              <a:gd name="T5" fmla="*/ 4 h 249"/>
              <a:gd name="T6" fmla="*/ 587 w 617"/>
              <a:gd name="T7" fmla="*/ 1 h 249"/>
              <a:gd name="T8" fmla="*/ 575 w 617"/>
              <a:gd name="T9" fmla="*/ 0 h 249"/>
              <a:gd name="T10" fmla="*/ 46 w 617"/>
              <a:gd name="T11" fmla="*/ 0 h 249"/>
              <a:gd name="T12" fmla="*/ 34 w 617"/>
              <a:gd name="T13" fmla="*/ 1 h 249"/>
              <a:gd name="T14" fmla="*/ 21 w 617"/>
              <a:gd name="T15" fmla="*/ 4 h 249"/>
              <a:gd name="T16" fmla="*/ 10 w 617"/>
              <a:gd name="T17" fmla="*/ 9 h 249"/>
              <a:gd name="T18" fmla="*/ 0 w 617"/>
              <a:gd name="T19" fmla="*/ 15 h 249"/>
              <a:gd name="T20" fmla="*/ 322 w 617"/>
              <a:gd name="T21" fmla="*/ 249 h 249"/>
              <a:gd name="T22" fmla="*/ 617 w 617"/>
              <a:gd name="T23" fmla="*/ 1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249">
                <a:moveTo>
                  <a:pt x="617" y="11"/>
                </a:moveTo>
                <a:lnTo>
                  <a:pt x="608" y="6"/>
                </a:lnTo>
                <a:lnTo>
                  <a:pt x="599" y="4"/>
                </a:lnTo>
                <a:lnTo>
                  <a:pt x="587" y="1"/>
                </a:lnTo>
                <a:lnTo>
                  <a:pt x="575" y="0"/>
                </a:lnTo>
                <a:lnTo>
                  <a:pt x="46" y="0"/>
                </a:lnTo>
                <a:lnTo>
                  <a:pt x="34" y="1"/>
                </a:lnTo>
                <a:lnTo>
                  <a:pt x="21" y="4"/>
                </a:lnTo>
                <a:lnTo>
                  <a:pt x="10" y="9"/>
                </a:lnTo>
                <a:lnTo>
                  <a:pt x="0" y="15"/>
                </a:lnTo>
                <a:lnTo>
                  <a:pt x="322" y="249"/>
                </a:lnTo>
                <a:lnTo>
                  <a:pt x="617" y="11"/>
                </a:lnTo>
                <a:close/>
              </a:path>
            </a:pathLst>
          </a:cu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3506">
            <a:extLst>
              <a:ext uri="{FF2B5EF4-FFF2-40B4-BE49-F238E27FC236}">
                <a16:creationId xmlns:a16="http://schemas.microsoft.com/office/drawing/2014/main" id="{EEAA400C-12B7-4E0B-AD75-7A98DE695C46}"/>
              </a:ext>
            </a:extLst>
          </p:cNvPr>
          <p:cNvSpPr>
            <a:spLocks/>
          </p:cNvSpPr>
          <p:nvPr/>
        </p:nvSpPr>
        <p:spPr bwMode="auto">
          <a:xfrm>
            <a:off x="11646052" y="4123854"/>
            <a:ext cx="266700" cy="171450"/>
          </a:xfrm>
          <a:custGeom>
            <a:avLst/>
            <a:gdLst>
              <a:gd name="T0" fmla="*/ 661 w 673"/>
              <a:gd name="T1" fmla="*/ 0 h 429"/>
              <a:gd name="T2" fmla="*/ 357 w 673"/>
              <a:gd name="T3" fmla="*/ 245 h 429"/>
              <a:gd name="T4" fmla="*/ 354 w 673"/>
              <a:gd name="T5" fmla="*/ 248 h 429"/>
              <a:gd name="T6" fmla="*/ 350 w 673"/>
              <a:gd name="T7" fmla="*/ 248 h 429"/>
              <a:gd name="T8" fmla="*/ 346 w 673"/>
              <a:gd name="T9" fmla="*/ 248 h 429"/>
              <a:gd name="T10" fmla="*/ 342 w 673"/>
              <a:gd name="T11" fmla="*/ 247 h 429"/>
              <a:gd name="T12" fmla="*/ 11 w 673"/>
              <a:gd name="T13" fmla="*/ 6 h 429"/>
              <a:gd name="T14" fmla="*/ 7 w 673"/>
              <a:gd name="T15" fmla="*/ 14 h 429"/>
              <a:gd name="T16" fmla="*/ 3 w 673"/>
              <a:gd name="T17" fmla="*/ 23 h 429"/>
              <a:gd name="T18" fmla="*/ 2 w 673"/>
              <a:gd name="T19" fmla="*/ 33 h 429"/>
              <a:gd name="T20" fmla="*/ 0 w 673"/>
              <a:gd name="T21" fmla="*/ 44 h 429"/>
              <a:gd name="T22" fmla="*/ 0 w 673"/>
              <a:gd name="T23" fmla="*/ 357 h 429"/>
              <a:gd name="T24" fmla="*/ 2 w 673"/>
              <a:gd name="T25" fmla="*/ 365 h 429"/>
              <a:gd name="T26" fmla="*/ 2 w 673"/>
              <a:gd name="T27" fmla="*/ 371 h 429"/>
              <a:gd name="T28" fmla="*/ 4 w 673"/>
              <a:gd name="T29" fmla="*/ 379 h 429"/>
              <a:gd name="T30" fmla="*/ 6 w 673"/>
              <a:gd name="T31" fmla="*/ 385 h 429"/>
              <a:gd name="T32" fmla="*/ 9 w 673"/>
              <a:gd name="T33" fmla="*/ 392 h 429"/>
              <a:gd name="T34" fmla="*/ 12 w 673"/>
              <a:gd name="T35" fmla="*/ 398 h 429"/>
              <a:gd name="T36" fmla="*/ 16 w 673"/>
              <a:gd name="T37" fmla="*/ 403 h 429"/>
              <a:gd name="T38" fmla="*/ 21 w 673"/>
              <a:gd name="T39" fmla="*/ 408 h 429"/>
              <a:gd name="T40" fmla="*/ 26 w 673"/>
              <a:gd name="T41" fmla="*/ 412 h 429"/>
              <a:gd name="T42" fmla="*/ 31 w 673"/>
              <a:gd name="T43" fmla="*/ 417 h 429"/>
              <a:gd name="T44" fmla="*/ 36 w 673"/>
              <a:gd name="T45" fmla="*/ 420 h 429"/>
              <a:gd name="T46" fmla="*/ 43 w 673"/>
              <a:gd name="T47" fmla="*/ 424 h 429"/>
              <a:gd name="T48" fmla="*/ 49 w 673"/>
              <a:gd name="T49" fmla="*/ 425 h 429"/>
              <a:gd name="T50" fmla="*/ 57 w 673"/>
              <a:gd name="T51" fmla="*/ 428 h 429"/>
              <a:gd name="T52" fmla="*/ 63 w 673"/>
              <a:gd name="T53" fmla="*/ 429 h 429"/>
              <a:gd name="T54" fmla="*/ 71 w 673"/>
              <a:gd name="T55" fmla="*/ 429 h 429"/>
              <a:gd name="T56" fmla="*/ 601 w 673"/>
              <a:gd name="T57" fmla="*/ 429 h 429"/>
              <a:gd name="T58" fmla="*/ 609 w 673"/>
              <a:gd name="T59" fmla="*/ 429 h 429"/>
              <a:gd name="T60" fmla="*/ 616 w 673"/>
              <a:gd name="T61" fmla="*/ 428 h 429"/>
              <a:gd name="T62" fmla="*/ 623 w 673"/>
              <a:gd name="T63" fmla="*/ 425 h 429"/>
              <a:gd name="T64" fmla="*/ 630 w 673"/>
              <a:gd name="T65" fmla="*/ 423 h 429"/>
              <a:gd name="T66" fmla="*/ 636 w 673"/>
              <a:gd name="T67" fmla="*/ 420 h 429"/>
              <a:gd name="T68" fmla="*/ 643 w 673"/>
              <a:gd name="T69" fmla="*/ 416 h 429"/>
              <a:gd name="T70" fmla="*/ 648 w 673"/>
              <a:gd name="T71" fmla="*/ 412 h 429"/>
              <a:gd name="T72" fmla="*/ 653 w 673"/>
              <a:gd name="T73" fmla="*/ 407 h 429"/>
              <a:gd name="T74" fmla="*/ 657 w 673"/>
              <a:gd name="T75" fmla="*/ 402 h 429"/>
              <a:gd name="T76" fmla="*/ 662 w 673"/>
              <a:gd name="T77" fmla="*/ 397 h 429"/>
              <a:gd name="T78" fmla="*/ 666 w 673"/>
              <a:gd name="T79" fmla="*/ 390 h 429"/>
              <a:gd name="T80" fmla="*/ 668 w 673"/>
              <a:gd name="T81" fmla="*/ 385 h 429"/>
              <a:gd name="T82" fmla="*/ 671 w 673"/>
              <a:gd name="T83" fmla="*/ 378 h 429"/>
              <a:gd name="T84" fmla="*/ 672 w 673"/>
              <a:gd name="T85" fmla="*/ 371 h 429"/>
              <a:gd name="T86" fmla="*/ 673 w 673"/>
              <a:gd name="T87" fmla="*/ 364 h 429"/>
              <a:gd name="T88" fmla="*/ 673 w 673"/>
              <a:gd name="T89" fmla="*/ 357 h 429"/>
              <a:gd name="T90" fmla="*/ 673 w 673"/>
              <a:gd name="T91" fmla="*/ 44 h 429"/>
              <a:gd name="T92" fmla="*/ 673 w 673"/>
              <a:gd name="T93" fmla="*/ 32 h 429"/>
              <a:gd name="T94" fmla="*/ 671 w 673"/>
              <a:gd name="T95" fmla="*/ 21 h 429"/>
              <a:gd name="T96" fmla="*/ 666 w 673"/>
              <a:gd name="T97" fmla="*/ 10 h 429"/>
              <a:gd name="T98" fmla="*/ 661 w 673"/>
              <a:gd name="T9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3" h="429">
                <a:moveTo>
                  <a:pt x="661" y="0"/>
                </a:moveTo>
                <a:lnTo>
                  <a:pt x="357" y="245"/>
                </a:lnTo>
                <a:lnTo>
                  <a:pt x="354" y="248"/>
                </a:lnTo>
                <a:lnTo>
                  <a:pt x="350" y="248"/>
                </a:lnTo>
                <a:lnTo>
                  <a:pt x="346" y="248"/>
                </a:lnTo>
                <a:lnTo>
                  <a:pt x="342" y="247"/>
                </a:lnTo>
                <a:lnTo>
                  <a:pt x="11" y="6"/>
                </a:lnTo>
                <a:lnTo>
                  <a:pt x="7" y="14"/>
                </a:lnTo>
                <a:lnTo>
                  <a:pt x="3" y="23"/>
                </a:lnTo>
                <a:lnTo>
                  <a:pt x="2" y="33"/>
                </a:lnTo>
                <a:lnTo>
                  <a:pt x="0" y="44"/>
                </a:lnTo>
                <a:lnTo>
                  <a:pt x="0" y="357"/>
                </a:lnTo>
                <a:lnTo>
                  <a:pt x="2" y="365"/>
                </a:lnTo>
                <a:lnTo>
                  <a:pt x="2" y="371"/>
                </a:lnTo>
                <a:lnTo>
                  <a:pt x="4" y="379"/>
                </a:lnTo>
                <a:lnTo>
                  <a:pt x="6" y="385"/>
                </a:lnTo>
                <a:lnTo>
                  <a:pt x="9" y="392"/>
                </a:lnTo>
                <a:lnTo>
                  <a:pt x="12" y="398"/>
                </a:lnTo>
                <a:lnTo>
                  <a:pt x="16" y="403"/>
                </a:lnTo>
                <a:lnTo>
                  <a:pt x="21" y="408"/>
                </a:lnTo>
                <a:lnTo>
                  <a:pt x="26" y="412"/>
                </a:lnTo>
                <a:lnTo>
                  <a:pt x="31" y="417"/>
                </a:lnTo>
                <a:lnTo>
                  <a:pt x="36" y="420"/>
                </a:lnTo>
                <a:lnTo>
                  <a:pt x="43" y="424"/>
                </a:lnTo>
                <a:lnTo>
                  <a:pt x="49" y="425"/>
                </a:lnTo>
                <a:lnTo>
                  <a:pt x="57" y="428"/>
                </a:lnTo>
                <a:lnTo>
                  <a:pt x="63" y="429"/>
                </a:lnTo>
                <a:lnTo>
                  <a:pt x="71" y="429"/>
                </a:lnTo>
                <a:lnTo>
                  <a:pt x="601" y="429"/>
                </a:lnTo>
                <a:lnTo>
                  <a:pt x="609" y="429"/>
                </a:lnTo>
                <a:lnTo>
                  <a:pt x="616" y="428"/>
                </a:lnTo>
                <a:lnTo>
                  <a:pt x="623" y="425"/>
                </a:lnTo>
                <a:lnTo>
                  <a:pt x="630" y="423"/>
                </a:lnTo>
                <a:lnTo>
                  <a:pt x="636" y="420"/>
                </a:lnTo>
                <a:lnTo>
                  <a:pt x="643" y="416"/>
                </a:lnTo>
                <a:lnTo>
                  <a:pt x="648" y="412"/>
                </a:lnTo>
                <a:lnTo>
                  <a:pt x="653" y="407"/>
                </a:lnTo>
                <a:lnTo>
                  <a:pt x="657" y="402"/>
                </a:lnTo>
                <a:lnTo>
                  <a:pt x="662" y="397"/>
                </a:lnTo>
                <a:lnTo>
                  <a:pt x="666" y="390"/>
                </a:lnTo>
                <a:lnTo>
                  <a:pt x="668" y="385"/>
                </a:lnTo>
                <a:lnTo>
                  <a:pt x="671" y="378"/>
                </a:lnTo>
                <a:lnTo>
                  <a:pt x="672" y="371"/>
                </a:lnTo>
                <a:lnTo>
                  <a:pt x="673" y="364"/>
                </a:lnTo>
                <a:lnTo>
                  <a:pt x="673" y="357"/>
                </a:lnTo>
                <a:lnTo>
                  <a:pt x="673" y="44"/>
                </a:lnTo>
                <a:lnTo>
                  <a:pt x="673" y="32"/>
                </a:lnTo>
                <a:lnTo>
                  <a:pt x="671" y="21"/>
                </a:lnTo>
                <a:lnTo>
                  <a:pt x="666" y="10"/>
                </a:lnTo>
                <a:lnTo>
                  <a:pt x="661" y="0"/>
                </a:lnTo>
                <a:close/>
              </a:path>
            </a:pathLst>
          </a:cu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p>
        </p:txBody>
      </p:sp>
      <p:sp>
        <p:nvSpPr>
          <p:cNvPr id="13" name="Szövegdoboz 12"/>
          <p:cNvSpPr txBox="1"/>
          <p:nvPr/>
        </p:nvSpPr>
        <p:spPr>
          <a:xfrm>
            <a:off x="8039371" y="4802017"/>
            <a:ext cx="3605349" cy="338554"/>
          </a:xfrm>
          <a:prstGeom prst="rect">
            <a:avLst/>
          </a:prstGeom>
          <a:noFill/>
        </p:spPr>
        <p:txBody>
          <a:bodyPr wrap="square" rtlCol="0">
            <a:spAutoFit/>
          </a:bodyPr>
          <a:lstStyle/>
          <a:p>
            <a:r>
              <a:rPr lang="hu-HU" sz="1600" b="1" dirty="0" err="1">
                <a:latin typeface="Arial" pitchFamily="34" charset="0"/>
                <a:cs typeface="Arial" pitchFamily="34" charset="0"/>
              </a:rPr>
              <a:t>Critical</a:t>
            </a:r>
            <a:r>
              <a:rPr lang="hu-HU" sz="1600" b="1" dirty="0">
                <a:latin typeface="Arial" pitchFamily="34" charset="0"/>
                <a:cs typeface="Arial" pitchFamily="34" charset="0"/>
              </a:rPr>
              <a:t> </a:t>
            </a:r>
            <a:r>
              <a:rPr lang="hu-HU" sz="1600" b="1" dirty="0" err="1">
                <a:latin typeface="Arial" pitchFamily="34" charset="0"/>
                <a:cs typeface="Arial" pitchFamily="34" charset="0"/>
              </a:rPr>
              <a:t>Raw</a:t>
            </a:r>
            <a:r>
              <a:rPr lang="hu-HU" sz="1600" b="1" dirty="0">
                <a:latin typeface="Arial" pitchFamily="34" charset="0"/>
                <a:cs typeface="Arial" pitchFamily="34" charset="0"/>
              </a:rPr>
              <a:t> </a:t>
            </a:r>
            <a:r>
              <a:rPr lang="hu-HU" sz="1600" b="1" dirty="0" err="1">
                <a:latin typeface="Arial" pitchFamily="34" charset="0"/>
                <a:cs typeface="Arial" pitchFamily="34" charset="0"/>
              </a:rPr>
              <a:t>Materials</a:t>
            </a:r>
            <a:r>
              <a:rPr lang="hu-HU" sz="1600" b="1" dirty="0">
                <a:latin typeface="Arial" pitchFamily="34" charset="0"/>
                <a:cs typeface="Arial" pitchFamily="34" charset="0"/>
              </a:rPr>
              <a:t> </a:t>
            </a:r>
            <a:r>
              <a:rPr lang="hu-HU" sz="1600" b="1" dirty="0" err="1">
                <a:latin typeface="Arial" pitchFamily="34" charset="0"/>
                <a:cs typeface="Arial" pitchFamily="34" charset="0"/>
              </a:rPr>
              <a:t>Alliance</a:t>
            </a:r>
            <a:endParaRPr lang="en-GB" sz="1600" dirty="0">
              <a:latin typeface="Arial" pitchFamily="34" charset="0"/>
              <a:cs typeface="Arial" pitchFamily="34" charset="0"/>
            </a:endParaRPr>
          </a:p>
        </p:txBody>
      </p:sp>
      <p:cxnSp>
        <p:nvCxnSpPr>
          <p:cNvPr id="14" name="Straight Connector 30">
            <a:extLst>
              <a:ext uri="{FF2B5EF4-FFF2-40B4-BE49-F238E27FC236}">
                <a16:creationId xmlns:a16="http://schemas.microsoft.com/office/drawing/2014/main" id="{A5DA6B55-B44D-4B12-94CD-6237C92BBA09}"/>
              </a:ext>
            </a:extLst>
          </p:cNvPr>
          <p:cNvCxnSpPr/>
          <p:nvPr/>
        </p:nvCxnSpPr>
        <p:spPr>
          <a:xfrm>
            <a:off x="8139011" y="4616399"/>
            <a:ext cx="3608678" cy="15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20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Freeform 12">
            <a:extLst>
              <a:ext uri="{FF2B5EF4-FFF2-40B4-BE49-F238E27FC236}">
                <a16:creationId xmlns:a16="http://schemas.microsoft.com/office/drawing/2014/main" id="{A5BE2DA6-83C9-46EF-B42E-C40224302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7" name="Freeform 11">
            <a:extLst>
              <a:ext uri="{FF2B5EF4-FFF2-40B4-BE49-F238E27FC236}">
                <a16:creationId xmlns:a16="http://schemas.microsoft.com/office/drawing/2014/main" id="{A1A2EF03-D0CA-4967-B631-C09F910E93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RM-LOGO2">
            <a:extLst>
              <a:ext uri="{FF2B5EF4-FFF2-40B4-BE49-F238E27FC236}">
                <a16:creationId xmlns:a16="http://schemas.microsoft.com/office/drawing/2014/main" id="{7C24938A-5E3B-46A0-A0C1-D490A50CFE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721" y="3213728"/>
            <a:ext cx="4296585" cy="176237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5E50B5-D514-47F9-A95C-E39617C3FB9C}"/>
              </a:ext>
            </a:extLst>
          </p:cNvPr>
          <p:cNvSpPr>
            <a:spLocks noGrp="1"/>
          </p:cNvSpPr>
          <p:nvPr>
            <p:ph type="title"/>
          </p:nvPr>
        </p:nvSpPr>
        <p:spPr>
          <a:xfrm>
            <a:off x="838200" y="365125"/>
            <a:ext cx="10515600" cy="1325563"/>
          </a:xfrm>
        </p:spPr>
        <p:txBody>
          <a:bodyPr>
            <a:normAutofit/>
          </a:bodyPr>
          <a:lstStyle/>
          <a:p>
            <a:pPr algn="ctr"/>
            <a:r>
              <a:rPr lang="en-US" sz="3600" b="1" dirty="0">
                <a:latin typeface="Arial" panose="020B0604020202020204" pitchFamily="34" charset="0"/>
                <a:cs typeface="Arial" panose="020B0604020202020204" pitchFamily="34" charset="0"/>
              </a:rPr>
              <a:t>About Us </a:t>
            </a:r>
          </a:p>
        </p:txBody>
      </p:sp>
      <p:sp>
        <p:nvSpPr>
          <p:cNvPr id="3" name="Content Placeholder 2">
            <a:extLst>
              <a:ext uri="{FF2B5EF4-FFF2-40B4-BE49-F238E27FC236}">
                <a16:creationId xmlns:a16="http://schemas.microsoft.com/office/drawing/2014/main" id="{2E79E48D-78C8-42F7-A007-771B899A6ED9}"/>
              </a:ext>
            </a:extLst>
          </p:cNvPr>
          <p:cNvSpPr>
            <a:spLocks noGrp="1"/>
          </p:cNvSpPr>
          <p:nvPr>
            <p:ph idx="1"/>
          </p:nvPr>
        </p:nvSpPr>
        <p:spPr>
          <a:xfrm>
            <a:off x="119269" y="2012865"/>
            <a:ext cx="5618921" cy="4149396"/>
          </a:xfrm>
        </p:spPr>
        <p:txBody>
          <a:bodyPr anchor="ctr">
            <a:normAutofit/>
          </a:bodyPr>
          <a:lstStyle/>
          <a:p>
            <a:r>
              <a:rPr lang="en-US" sz="1700" dirty="0">
                <a:solidFill>
                  <a:schemeClr val="bg1"/>
                </a:solidFill>
                <a:latin typeface="Arial" panose="020B0604020202020204" pitchFamily="34" charset="0"/>
                <a:cs typeface="Arial" panose="020B0604020202020204" pitchFamily="34" charset="0"/>
              </a:rPr>
              <a:t>The Critical Raw Materials Alliance (CRM Alliance) has been created by industry to advocate the importance of CRMs for the European economy and to promote a strong European CRM policy.</a:t>
            </a:r>
          </a:p>
          <a:p>
            <a:r>
              <a:rPr lang="en-US" sz="1700" dirty="0">
                <a:solidFill>
                  <a:schemeClr val="bg1"/>
                </a:solidFill>
                <a:latin typeface="Arial" panose="020B0604020202020204" pitchFamily="34" charset="0"/>
                <a:cs typeface="Arial" panose="020B0604020202020204" pitchFamily="34" charset="0"/>
              </a:rPr>
              <a:t>We are the representative body of primary producers, traders, users and associations of CRMs and the voice of CRMs in Europe.</a:t>
            </a:r>
          </a:p>
          <a:p>
            <a:r>
              <a:rPr lang="en-US" sz="1700" dirty="0">
                <a:solidFill>
                  <a:schemeClr val="bg1"/>
                </a:solidFill>
                <a:latin typeface="Arial" panose="020B0604020202020204" pitchFamily="34" charset="0"/>
                <a:cs typeface="Arial" panose="020B0604020202020204" pitchFamily="34" charset="0"/>
              </a:rPr>
              <a:t>We also oversee an MEP Interest Group on Critical Raw Materials to connect industry with policy-makers through bi-annual political luncheon events.</a:t>
            </a:r>
          </a:p>
        </p:txBody>
      </p:sp>
    </p:spTree>
    <p:extLst>
      <p:ext uri="{BB962C8B-B14F-4D97-AF65-F5344CB8AC3E}">
        <p14:creationId xmlns:p14="http://schemas.microsoft.com/office/powerpoint/2010/main" val="340780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25BF0-84FB-4F49-BE11-9C4DD978C4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12" r="3" b="28339"/>
          <a:stretch/>
        </p:blipFill>
        <p:spPr>
          <a:xfrm>
            <a:off x="20" y="1"/>
            <a:ext cx="4067476" cy="2258568"/>
          </a:xfrm>
          <a:prstGeom prst="rect">
            <a:avLst/>
          </a:prstGeom>
        </p:spPr>
      </p:pic>
      <p:pic>
        <p:nvPicPr>
          <p:cNvPr id="7" name="Picture 6">
            <a:extLst>
              <a:ext uri="{FF2B5EF4-FFF2-40B4-BE49-F238E27FC236}">
                <a16:creationId xmlns:a16="http://schemas.microsoft.com/office/drawing/2014/main" id="{5330D045-DC75-4DF2-8BEF-0D90CC109F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 b="3"/>
          <a:stretch/>
        </p:blipFill>
        <p:spPr>
          <a:xfrm>
            <a:off x="20" y="2299716"/>
            <a:ext cx="4067476" cy="2258568"/>
          </a:xfrm>
          <a:prstGeom prst="rect">
            <a:avLst/>
          </a:prstGeom>
        </p:spPr>
      </p:pic>
      <p:pic>
        <p:nvPicPr>
          <p:cNvPr id="5" name="Picture 4">
            <a:extLst>
              <a:ext uri="{FF2B5EF4-FFF2-40B4-BE49-F238E27FC236}">
                <a16:creationId xmlns:a16="http://schemas.microsoft.com/office/drawing/2014/main" id="{9A563BBD-3AAE-4D94-B736-1555545286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237" r="3" b="3"/>
          <a:stretch/>
        </p:blipFill>
        <p:spPr>
          <a:xfrm>
            <a:off x="20" y="4599432"/>
            <a:ext cx="4067476" cy="2258568"/>
          </a:xfrm>
          <a:prstGeom prst="rect">
            <a:avLst/>
          </a:prstGeom>
        </p:spPr>
      </p:pic>
      <p:cxnSp>
        <p:nvCxnSpPr>
          <p:cNvPr id="14" name="Straight Connector 13">
            <a:extLst>
              <a:ext uri="{FF2B5EF4-FFF2-40B4-BE49-F238E27FC236}">
                <a16:creationId xmlns:a16="http://schemas.microsoft.com/office/drawing/2014/main" id="{EABEAC19-ED41-498D-B459-DB53D5BECC0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72143"/>
            <a:ext cx="4064320" cy="0"/>
          </a:xfrm>
          <a:prstGeom prst="line">
            <a:avLst/>
          </a:prstGeom>
          <a:ln w="1016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932DF5-8421-492A-8D03-BBD9C31515B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5075"/>
            <a:ext cx="4064320" cy="0"/>
          </a:xfrm>
          <a:prstGeom prst="line">
            <a:avLst/>
          </a:prstGeom>
          <a:ln w="1016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EA1EE36-BDB4-4DA2-A0C9-0BA4331E7F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72025" y="639400"/>
            <a:ext cx="6764655" cy="5578521"/>
          </a:xfrm>
          <a:prstGeom prst="rect">
            <a:avLst/>
          </a:prstGeom>
          <a:solidFill>
            <a:schemeClr val="tx1">
              <a:lumMod val="75000"/>
              <a:lumOff val="25000"/>
            </a:schemeClr>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275A3-922E-40FE-9151-988A643D2415}"/>
              </a:ext>
            </a:extLst>
          </p:cNvPr>
          <p:cNvSpPr>
            <a:spLocks noGrp="1"/>
          </p:cNvSpPr>
          <p:nvPr>
            <p:ph type="title"/>
          </p:nvPr>
        </p:nvSpPr>
        <p:spPr>
          <a:xfrm>
            <a:off x="5210174" y="980237"/>
            <a:ext cx="5953126" cy="298096"/>
          </a:xfrm>
        </p:spPr>
        <p:txBody>
          <a:bodyPr>
            <a:normAutofit fontScale="90000"/>
          </a:bodyPr>
          <a:lstStyle/>
          <a:p>
            <a:pPr algn="ctr"/>
            <a:r>
              <a:rPr lang="en-US" sz="3200" b="1" dirty="0">
                <a:solidFill>
                  <a:schemeClr val="bg1"/>
                </a:solidFill>
                <a:latin typeface="Arial" panose="020B0604020202020204" pitchFamily="34" charset="0"/>
                <a:cs typeface="Arial" panose="020B0604020202020204" pitchFamily="34" charset="0"/>
              </a:rPr>
              <a:t>What are Critical Raw Materials?</a:t>
            </a:r>
          </a:p>
        </p:txBody>
      </p:sp>
      <p:sp>
        <p:nvSpPr>
          <p:cNvPr id="3" name="Content Placeholder 2">
            <a:extLst>
              <a:ext uri="{FF2B5EF4-FFF2-40B4-BE49-F238E27FC236}">
                <a16:creationId xmlns:a16="http://schemas.microsoft.com/office/drawing/2014/main" id="{6CEE05C9-6F76-40B4-A087-75ADC4A3EDC0}"/>
              </a:ext>
            </a:extLst>
          </p:cNvPr>
          <p:cNvSpPr>
            <a:spLocks noGrp="1"/>
          </p:cNvSpPr>
          <p:nvPr>
            <p:ph idx="1"/>
          </p:nvPr>
        </p:nvSpPr>
        <p:spPr>
          <a:xfrm>
            <a:off x="5353051" y="1659486"/>
            <a:ext cx="5810249" cy="4585096"/>
          </a:xfrm>
        </p:spPr>
        <p:txBody>
          <a:bodyPr>
            <a:normAutofit lnSpcReduction="10000"/>
          </a:bodyPr>
          <a:lstStyle/>
          <a:p>
            <a:pPr algn="just"/>
            <a:r>
              <a:rPr lang="en-US" sz="1600" b="1" dirty="0">
                <a:solidFill>
                  <a:schemeClr val="bg1"/>
                </a:solidFill>
                <a:latin typeface="Arial" panose="020B0604020202020204" pitchFamily="34" charset="0"/>
                <a:cs typeface="Arial" panose="020B0604020202020204" pitchFamily="34" charset="0"/>
              </a:rPr>
              <a:t>Are strategically &amp; economically important </a:t>
            </a:r>
            <a:r>
              <a:rPr lang="en-US" sz="1600" dirty="0">
                <a:solidFill>
                  <a:schemeClr val="bg1"/>
                </a:solidFill>
                <a:latin typeface="Arial" panose="020B0604020202020204" pitchFamily="34" charset="0"/>
                <a:cs typeface="Arial" panose="020B0604020202020204" pitchFamily="34" charset="0"/>
              </a:rPr>
              <a:t>for key sectors of the EU economy: consumer electronics, environmental technologies, automotive, chemicals, aerospace, </a:t>
            </a:r>
            <a:r>
              <a:rPr lang="en-US" sz="1600" dirty="0" err="1">
                <a:solidFill>
                  <a:schemeClr val="bg1"/>
                </a:solidFill>
                <a:latin typeface="Arial" panose="020B0604020202020204" pitchFamily="34" charset="0"/>
                <a:cs typeface="Arial" panose="020B0604020202020204" pitchFamily="34" charset="0"/>
              </a:rPr>
              <a:t>defence</a:t>
            </a:r>
            <a:r>
              <a:rPr lang="en-US" sz="1600" dirty="0">
                <a:solidFill>
                  <a:schemeClr val="bg1"/>
                </a:solidFill>
                <a:latin typeface="Arial" panose="020B0604020202020204" pitchFamily="34" charset="0"/>
                <a:cs typeface="Arial" panose="020B0604020202020204" pitchFamily="34" charset="0"/>
              </a:rPr>
              <a:t> etc.</a:t>
            </a:r>
          </a:p>
          <a:p>
            <a:pPr algn="just"/>
            <a:r>
              <a:rPr lang="en-US" sz="1600" b="1" dirty="0">
                <a:solidFill>
                  <a:schemeClr val="bg1"/>
                </a:solidFill>
                <a:latin typeface="Arial" panose="020B0604020202020204" pitchFamily="34" charset="0"/>
                <a:cs typeface="Arial" panose="020B0604020202020204" pitchFamily="34" charset="0"/>
              </a:rPr>
              <a:t>Have a high-risk associated with their supply</a:t>
            </a:r>
            <a:r>
              <a:rPr lang="en-US" sz="1600" dirty="0">
                <a:solidFill>
                  <a:schemeClr val="bg1"/>
                </a:solidFill>
                <a:latin typeface="Arial" panose="020B0604020202020204" pitchFamily="34" charset="0"/>
                <a:cs typeface="Arial" panose="020B0604020202020204" pitchFamily="34" charset="0"/>
              </a:rPr>
              <a:t> – EU is heavily dependent on third country imports for several CRMs.</a:t>
            </a:r>
          </a:p>
          <a:p>
            <a:pPr algn="just"/>
            <a:r>
              <a:rPr lang="en-US" sz="1600" b="1" dirty="0">
                <a:solidFill>
                  <a:schemeClr val="bg1"/>
                </a:solidFill>
                <a:latin typeface="Arial" panose="020B0604020202020204" pitchFamily="34" charset="0"/>
                <a:cs typeface="Arial" panose="020B0604020202020204" pitchFamily="34" charset="0"/>
              </a:rPr>
              <a:t>A lack of viable substitutes </a:t>
            </a:r>
            <a:r>
              <a:rPr lang="en-US" sz="1600" dirty="0">
                <a:solidFill>
                  <a:schemeClr val="bg1"/>
                </a:solidFill>
                <a:latin typeface="Arial" panose="020B0604020202020204" pitchFamily="34" charset="0"/>
                <a:cs typeface="Arial" panose="020B0604020202020204" pitchFamily="34" charset="0"/>
              </a:rPr>
              <a:t>- due to the very unique and reliable properties, substitution is not a viable option, especially in high-tech applications which require a high-standard of performance and specification (often critical for safety).</a:t>
            </a:r>
          </a:p>
          <a:p>
            <a:pPr algn="just"/>
            <a:r>
              <a:rPr lang="en-US" sz="1600" b="1" dirty="0">
                <a:solidFill>
                  <a:schemeClr val="bg1"/>
                </a:solidFill>
                <a:latin typeface="Arial" panose="020B0604020202020204" pitchFamily="34" charset="0"/>
                <a:cs typeface="Arial" panose="020B0604020202020204" pitchFamily="34" charset="0"/>
              </a:rPr>
              <a:t>27 CRMs on 2017 </a:t>
            </a:r>
            <a:r>
              <a:rPr lang="en-US" sz="1600" dirty="0">
                <a:solidFill>
                  <a:schemeClr val="bg1"/>
                </a:solidFill>
                <a:latin typeface="Arial" panose="020B0604020202020204" pitchFamily="34" charset="0"/>
                <a:cs typeface="Arial" panose="020B0604020202020204" pitchFamily="34" charset="0"/>
              </a:rPr>
              <a:t>list: </a:t>
            </a:r>
            <a:r>
              <a:rPr lang="en-US" sz="1600" b="1" dirty="0">
                <a:solidFill>
                  <a:schemeClr val="bg1"/>
                </a:solidFill>
                <a:latin typeface="Arial" panose="020B0604020202020204" pitchFamily="34" charset="0"/>
                <a:cs typeface="Arial" panose="020B0604020202020204" pitchFamily="34" charset="0"/>
              </a:rPr>
              <a:t>Antimony</a:t>
            </a:r>
            <a:r>
              <a:rPr lang="sq-AL" sz="1600" b="1"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 Beryllium, Borates, Cobalt, Coking Coal, Fluorspar, Gallium, Germanium, Indium, Magnesium, Natural Graphite, Niobium, Phosphate Rock, Silicon Metal, Tungsten, Platinum Group Metals, Light Rare Earths and Heavy Rare Earths, Baryte, Bismuth, Hafnium, Helium, Natural Rubber, Phosphorus, Scandium, Tantalum, and Vanadium. </a:t>
            </a:r>
          </a:p>
          <a:p>
            <a:pPr marL="0" indent="0">
              <a:buNone/>
            </a:pP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pPr marL="0" indent="0">
              <a:buNone/>
            </a:pPr>
            <a:endParaRPr lang="en-US" sz="1400" dirty="0">
              <a:solidFill>
                <a:schemeClr val="bg1"/>
              </a:solidFill>
            </a:endParaRPr>
          </a:p>
        </p:txBody>
      </p:sp>
    </p:spTree>
    <p:extLst>
      <p:ext uri="{BB962C8B-B14F-4D97-AF65-F5344CB8AC3E}">
        <p14:creationId xmlns:p14="http://schemas.microsoft.com/office/powerpoint/2010/main" val="29527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2" name="Rectangle 144">
            <a:extLst>
              <a:ext uri="{FF2B5EF4-FFF2-40B4-BE49-F238E27FC236}">
                <a16:creationId xmlns:a16="http://schemas.microsoft.com/office/drawing/2014/main" id="{F88DA1F7-243F-4238-B2E5-D9BC0A53C2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rgbClr val="413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9">
            <a:extLst>
              <a:ext uri="{FF2B5EF4-FFF2-40B4-BE49-F238E27FC236}">
                <a16:creationId xmlns:a16="http://schemas.microsoft.com/office/drawing/2014/main" id="{A7FC5E3B-10AB-47E5-A8FC-14E8B42CE5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131819"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Image result for antimony sb">
            <a:extLst>
              <a:ext uri="{FF2B5EF4-FFF2-40B4-BE49-F238E27FC236}">
                <a16:creationId xmlns:a16="http://schemas.microsoft.com/office/drawing/2014/main" id="{25D466BC-7CEA-4DD3-9289-5113AE0598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46155" y="803049"/>
            <a:ext cx="1635351" cy="16353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Image result for flame retardants">
            <a:extLst>
              <a:ext uri="{FF2B5EF4-FFF2-40B4-BE49-F238E27FC236}">
                <a16:creationId xmlns:a16="http://schemas.microsoft.com/office/drawing/2014/main" id="{271AB43C-F002-493E-8770-74C44356EB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9489" y="4313208"/>
            <a:ext cx="2488682" cy="15865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timony sb">
            <a:extLst>
              <a:ext uri="{FF2B5EF4-FFF2-40B4-BE49-F238E27FC236}">
                <a16:creationId xmlns:a16="http://schemas.microsoft.com/office/drawing/2014/main" id="{2ABF065C-BDB4-4AE4-A0C6-0FC3C2DF6C9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266723" y="2558128"/>
            <a:ext cx="1594214" cy="15942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7E0C5F-172D-4F85-8CBE-7C2A8BCE97E7}"/>
              </a:ext>
            </a:extLst>
          </p:cNvPr>
          <p:cNvSpPr>
            <a:spLocks noGrp="1"/>
          </p:cNvSpPr>
          <p:nvPr>
            <p:ph type="title"/>
          </p:nvPr>
        </p:nvSpPr>
        <p:spPr>
          <a:xfrm>
            <a:off x="4681061" y="484632"/>
            <a:ext cx="6903720" cy="1029053"/>
          </a:xfrm>
        </p:spPr>
        <p:txBody>
          <a:bodyPr>
            <a:normAutofit/>
          </a:bodyPr>
          <a:lstStyle/>
          <a:p>
            <a:pPr algn="ctr"/>
            <a:r>
              <a:rPr lang="en-US" b="1" dirty="0">
                <a:latin typeface="Arial" panose="020B0604020202020204" pitchFamily="34" charset="0"/>
                <a:cs typeface="Arial" panose="020B0604020202020204" pitchFamily="34" charset="0"/>
              </a:rPr>
              <a:t>What is Antimony?</a:t>
            </a:r>
          </a:p>
        </p:txBody>
      </p:sp>
      <p:sp>
        <p:nvSpPr>
          <p:cNvPr id="3" name="Content Placeholder 2">
            <a:extLst>
              <a:ext uri="{FF2B5EF4-FFF2-40B4-BE49-F238E27FC236}">
                <a16:creationId xmlns:a16="http://schemas.microsoft.com/office/drawing/2014/main" id="{CE82CC51-6321-44CD-B949-D781B62DF3B3}"/>
              </a:ext>
            </a:extLst>
          </p:cNvPr>
          <p:cNvSpPr>
            <a:spLocks noGrp="1"/>
          </p:cNvSpPr>
          <p:nvPr>
            <p:ph idx="1"/>
          </p:nvPr>
        </p:nvSpPr>
        <p:spPr>
          <a:xfrm>
            <a:off x="4681061" y="1881809"/>
            <a:ext cx="6903721" cy="3785419"/>
          </a:xfrm>
        </p:spPr>
        <p:txBody>
          <a:bodyPr>
            <a:normAutofit/>
          </a:bodyPr>
          <a:lstStyle/>
          <a:p>
            <a:r>
              <a:rPr lang="en-US" sz="2000" dirty="0">
                <a:latin typeface="Arial" panose="020B0604020202020204" pitchFamily="34" charset="0"/>
                <a:cs typeface="Arial" panose="020B0604020202020204" pitchFamily="34" charset="0"/>
              </a:rPr>
              <a:t>(Chemical Symbol Sb) is a soft, lustrous, silver-grey metalloid.</a:t>
            </a:r>
          </a:p>
          <a:p>
            <a:r>
              <a:rPr lang="en-US" sz="2000" dirty="0">
                <a:latin typeface="Arial" panose="020B0604020202020204" pitchFamily="34" charset="0"/>
                <a:cs typeface="Arial" panose="020B0604020202020204" pitchFamily="34" charset="0"/>
              </a:rPr>
              <a:t>Has a relatively low melting point of 630°C and a density of 6.697 g/cm</a:t>
            </a:r>
            <a:r>
              <a:rPr lang="en-US" sz="2000" baseline="30000" dirty="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Found in over 100 different mineral species, typically in association with elements such as mercury, silver and gold.</a:t>
            </a:r>
          </a:p>
          <a:p>
            <a:r>
              <a:rPr lang="en-US" sz="2000" dirty="0">
                <a:latin typeface="Arial" panose="020B0604020202020204" pitchFamily="34" charset="0"/>
                <a:cs typeface="Arial" panose="020B0604020202020204" pitchFamily="34" charset="0"/>
              </a:rPr>
              <a:t>Principal ore mineral of Antimony is stibnite.</a:t>
            </a:r>
          </a:p>
          <a:p>
            <a:r>
              <a:rPr lang="en-US" sz="2000" dirty="0">
                <a:latin typeface="Arial" panose="020B0604020202020204" pitchFamily="34" charset="0"/>
                <a:cs typeface="Arial" panose="020B0604020202020204" pitchFamily="34" charset="0"/>
              </a:rPr>
              <a:t>Main applications are as a flame retardant and in the manufacture of lead-acid batteries.</a:t>
            </a:r>
          </a:p>
        </p:txBody>
      </p:sp>
    </p:spTree>
    <p:extLst>
      <p:ext uri="{BB962C8B-B14F-4D97-AF65-F5344CB8AC3E}">
        <p14:creationId xmlns:p14="http://schemas.microsoft.com/office/powerpoint/2010/main" val="24434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Image result for lead acid batteries">
            <a:extLst>
              <a:ext uri="{FF2B5EF4-FFF2-40B4-BE49-F238E27FC236}">
                <a16:creationId xmlns:a16="http://schemas.microsoft.com/office/drawing/2014/main" id="{EBCFBEE1-CE59-40EA-ABAD-4CDE809C50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38" r="25682" b="-3"/>
          <a:stretch/>
        </p:blipFill>
        <p:spPr bwMode="auto">
          <a:xfrm>
            <a:off x="9117280" y="3468012"/>
            <a:ext cx="2434639" cy="27401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hina">
            <a:extLst>
              <a:ext uri="{FF2B5EF4-FFF2-40B4-BE49-F238E27FC236}">
                <a16:creationId xmlns:a16="http://schemas.microsoft.com/office/drawing/2014/main" id="{F4188C8B-9256-4222-AE39-A98C3C0B97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199" b="-3"/>
          <a:stretch/>
        </p:blipFill>
        <p:spPr bwMode="auto">
          <a:xfrm>
            <a:off x="6551674" y="3468012"/>
            <a:ext cx="2404738" cy="2740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ead alloys">
            <a:extLst>
              <a:ext uri="{FF2B5EF4-FFF2-40B4-BE49-F238E27FC236}">
                <a16:creationId xmlns:a16="http://schemas.microsoft.com/office/drawing/2014/main" id="{26CDB0D3-3324-40FE-8FEC-6595A5FBD5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86" r="20030" b="-3"/>
          <a:stretch/>
        </p:blipFill>
        <p:spPr bwMode="auto">
          <a:xfrm>
            <a:off x="9117281" y="634690"/>
            <a:ext cx="2434638" cy="2693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cycling of antimony">
            <a:extLst>
              <a:ext uri="{FF2B5EF4-FFF2-40B4-BE49-F238E27FC236}">
                <a16:creationId xmlns:a16="http://schemas.microsoft.com/office/drawing/2014/main" id="{8E61B117-3C40-4208-B9B9-E64FB41AE2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58" r="33878" b="-2"/>
          <a:stretch/>
        </p:blipFill>
        <p:spPr bwMode="auto">
          <a:xfrm>
            <a:off x="6555442" y="634690"/>
            <a:ext cx="2400970" cy="269353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6674B41-A306-4E46-AC1C-FAFE1CD5D9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74" y="639401"/>
            <a:ext cx="5374005" cy="5577162"/>
          </a:xfrm>
          <a:prstGeom prst="rect">
            <a:avLst/>
          </a:prstGeom>
          <a:solidFill>
            <a:schemeClr val="tx1">
              <a:lumMod val="75000"/>
              <a:lumOff val="25000"/>
              <a:alpha val="93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4630D-299D-47B6-9308-72EC879FA8AA}"/>
              </a:ext>
            </a:extLst>
          </p:cNvPr>
          <p:cNvSpPr>
            <a:spLocks noGrp="1"/>
          </p:cNvSpPr>
          <p:nvPr>
            <p:ph type="title"/>
          </p:nvPr>
        </p:nvSpPr>
        <p:spPr>
          <a:xfrm>
            <a:off x="1038225" y="890907"/>
            <a:ext cx="4600575" cy="1156563"/>
          </a:xfrm>
        </p:spPr>
        <p:txBody>
          <a:bodyPr>
            <a:normAutofit/>
          </a:bodyPr>
          <a:lstStyle/>
          <a:p>
            <a:pPr algn="ctr"/>
            <a:r>
              <a:rPr lang="en-US" sz="3000" b="1" dirty="0">
                <a:solidFill>
                  <a:schemeClr val="bg1"/>
                </a:solidFill>
                <a:latin typeface="Arial" panose="020B0604020202020204" pitchFamily="34" charset="0"/>
                <a:cs typeface="Arial" panose="020B0604020202020204" pitchFamily="34" charset="0"/>
              </a:rPr>
              <a:t>What Makes Antimony Critical?</a:t>
            </a:r>
          </a:p>
        </p:txBody>
      </p:sp>
      <p:sp>
        <p:nvSpPr>
          <p:cNvPr id="3" name="Content Placeholder 2">
            <a:extLst>
              <a:ext uri="{FF2B5EF4-FFF2-40B4-BE49-F238E27FC236}">
                <a16:creationId xmlns:a16="http://schemas.microsoft.com/office/drawing/2014/main" id="{522C8B9E-D6DC-4959-AD47-39A2B3986C37}"/>
              </a:ext>
            </a:extLst>
          </p:cNvPr>
          <p:cNvSpPr>
            <a:spLocks noGrp="1"/>
          </p:cNvSpPr>
          <p:nvPr>
            <p:ph idx="1"/>
          </p:nvPr>
        </p:nvSpPr>
        <p:spPr>
          <a:xfrm>
            <a:off x="1038225" y="2187256"/>
            <a:ext cx="4600575" cy="3651569"/>
          </a:xfrm>
        </p:spPr>
        <p:txBody>
          <a:bodyPr>
            <a:normAutofit/>
          </a:bodyPr>
          <a:lstStyle/>
          <a:p>
            <a:r>
              <a:rPr lang="en-US" sz="1500" b="1" dirty="0">
                <a:solidFill>
                  <a:schemeClr val="bg1"/>
                </a:solidFill>
                <a:latin typeface="Arial" panose="020B0604020202020204" pitchFamily="34" charset="0"/>
                <a:cs typeface="Arial" panose="020B0604020202020204" pitchFamily="34" charset="0"/>
              </a:rPr>
              <a:t>High-Supply Risk </a:t>
            </a:r>
            <a:r>
              <a:rPr lang="en-US" sz="1500" dirty="0">
                <a:solidFill>
                  <a:schemeClr val="bg1"/>
                </a:solidFill>
                <a:latin typeface="Arial" panose="020B0604020202020204" pitchFamily="34" charset="0"/>
                <a:cs typeface="Arial" panose="020B0604020202020204" pitchFamily="34" charset="0"/>
              </a:rPr>
              <a:t>- EU is 100% dependent upon imports, with 90% of all EU imports of Unwrought Antimony &amp; 65% of Antimony Trioxide coming from China. </a:t>
            </a:r>
          </a:p>
          <a:p>
            <a:r>
              <a:rPr lang="en-US" sz="1500" b="1" dirty="0">
                <a:solidFill>
                  <a:schemeClr val="bg1"/>
                </a:solidFill>
                <a:latin typeface="Arial" panose="020B0604020202020204" pitchFamily="34" charset="0"/>
                <a:cs typeface="Arial" panose="020B0604020202020204" pitchFamily="34" charset="0"/>
              </a:rPr>
              <a:t>Economic Importance </a:t>
            </a:r>
            <a:r>
              <a:rPr lang="en-US" sz="1500" dirty="0">
                <a:solidFill>
                  <a:schemeClr val="bg1"/>
                </a:solidFill>
                <a:latin typeface="Arial" panose="020B0604020202020204" pitchFamily="34" charset="0"/>
                <a:cs typeface="Arial" panose="020B0604020202020204" pitchFamily="34" charset="0"/>
              </a:rPr>
              <a:t>– Used in the production of </a:t>
            </a:r>
            <a:r>
              <a:rPr lang="en-US" sz="1500" b="1" dirty="0">
                <a:solidFill>
                  <a:schemeClr val="bg1"/>
                </a:solidFill>
                <a:latin typeface="Arial" panose="020B0604020202020204" pitchFamily="34" charset="0"/>
                <a:cs typeface="Arial" panose="020B0604020202020204" pitchFamily="34" charset="0"/>
              </a:rPr>
              <a:t>flame retardants</a:t>
            </a:r>
            <a:r>
              <a:rPr lang="en-US" sz="1500" dirty="0">
                <a:solidFill>
                  <a:schemeClr val="bg1"/>
                </a:solidFill>
                <a:latin typeface="Arial" panose="020B0604020202020204" pitchFamily="34" charset="0"/>
                <a:cs typeface="Arial" panose="020B0604020202020204" pitchFamily="34" charset="0"/>
              </a:rPr>
              <a:t>, lead-acid batteries, lead alloys, plastics and glass and ceramics.</a:t>
            </a:r>
          </a:p>
          <a:p>
            <a:r>
              <a:rPr lang="en-US" sz="1500" b="1" dirty="0">
                <a:solidFill>
                  <a:schemeClr val="bg1"/>
                </a:solidFill>
                <a:latin typeface="Arial" panose="020B0604020202020204" pitchFamily="34" charset="0"/>
                <a:cs typeface="Arial" panose="020B0604020202020204" pitchFamily="34" charset="0"/>
              </a:rPr>
              <a:t>Lack of Viable Substitutes </a:t>
            </a:r>
            <a:r>
              <a:rPr lang="en-US" sz="1500" dirty="0">
                <a:solidFill>
                  <a:schemeClr val="bg1"/>
                </a:solidFill>
                <a:latin typeface="Arial" panose="020B0604020202020204" pitchFamily="34" charset="0"/>
                <a:cs typeface="Arial" panose="020B0604020202020204" pitchFamily="34" charset="0"/>
              </a:rPr>
              <a:t>– Any substitution of Antimony, in particular in its main applications, such as in flame retardants would be associated with a price and/or performance penalty.</a:t>
            </a:r>
          </a:p>
          <a:p>
            <a:r>
              <a:rPr lang="en-US" sz="1500" b="1" dirty="0">
                <a:solidFill>
                  <a:schemeClr val="bg1"/>
                </a:solidFill>
                <a:latin typeface="Arial" panose="020B0604020202020204" pitchFamily="34" charset="0"/>
                <a:cs typeface="Arial" panose="020B0604020202020204" pitchFamily="34" charset="0"/>
              </a:rPr>
              <a:t>Low End-of-Life Recycling Input Rate </a:t>
            </a:r>
            <a:r>
              <a:rPr lang="en-US" sz="1500" dirty="0">
                <a:solidFill>
                  <a:schemeClr val="bg1"/>
                </a:solidFill>
                <a:latin typeface="Arial" panose="020B0604020202020204" pitchFamily="34" charset="0"/>
                <a:cs typeface="Arial" panose="020B0604020202020204" pitchFamily="34" charset="0"/>
              </a:rPr>
              <a:t>– E.O.L recycling rate is estimated at 28% (MSA). </a:t>
            </a:r>
          </a:p>
          <a:p>
            <a:pPr marL="0" indent="0">
              <a:buNone/>
            </a:pPr>
            <a:endParaRPr lang="en-US"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90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75A3-922E-40FE-9151-988A643D2415}"/>
              </a:ext>
            </a:extLst>
          </p:cNvPr>
          <p:cNvSpPr>
            <a:spLocks noGrp="1"/>
          </p:cNvSpPr>
          <p:nvPr>
            <p:ph type="title"/>
          </p:nvPr>
        </p:nvSpPr>
        <p:spPr>
          <a:xfrm>
            <a:off x="5279048" y="334550"/>
            <a:ext cx="5958254" cy="978729"/>
          </a:xfrm>
          <a:solidFill>
            <a:schemeClr val="accent1">
              <a:lumMod val="40000"/>
              <a:lumOff val="60000"/>
            </a:schemeClr>
          </a:solidFill>
          <a:ln w="15875">
            <a:noFill/>
          </a:ln>
          <a:effectLst>
            <a:outerShdw blurRad="457200" dist="50800" dir="5400000" algn="ctr" rotWithShape="0">
              <a:srgbClr val="000000"/>
            </a:outerShdw>
          </a:effectLst>
        </p:spPr>
        <p:style>
          <a:lnRef idx="2">
            <a:schemeClr val="dk1"/>
          </a:lnRef>
          <a:fillRef idx="1">
            <a:schemeClr val="lt1"/>
          </a:fillRef>
          <a:effectRef idx="0">
            <a:schemeClr val="dk1"/>
          </a:effectRef>
          <a:fontRef idx="minor">
            <a:schemeClr val="dk1"/>
          </a:fontRef>
        </p:style>
        <p:txBody>
          <a:bodyPr>
            <a:spAutoFit/>
          </a:bodyPr>
          <a:lstStyle/>
          <a:p>
            <a:pPr algn="ctr"/>
            <a:r>
              <a:rPr lang="en-US" sz="3200" b="1" dirty="0">
                <a:solidFill>
                  <a:schemeClr val="tx1"/>
                </a:solidFill>
                <a:latin typeface="Arial" panose="020B0604020202020204" pitchFamily="34" charset="0"/>
                <a:cs typeface="Arial" panose="020B0604020202020204" pitchFamily="34" charset="0"/>
              </a:rPr>
              <a:t>What about Antimony in Europe?</a:t>
            </a:r>
          </a:p>
        </p:txBody>
      </p:sp>
      <p:sp>
        <p:nvSpPr>
          <p:cNvPr id="3" name="Content Placeholder 2">
            <a:extLst>
              <a:ext uri="{FF2B5EF4-FFF2-40B4-BE49-F238E27FC236}">
                <a16:creationId xmlns:a16="http://schemas.microsoft.com/office/drawing/2014/main" id="{6CEE05C9-6F76-40B4-A087-75ADC4A3EDC0}"/>
              </a:ext>
            </a:extLst>
          </p:cNvPr>
          <p:cNvSpPr>
            <a:spLocks noGrp="1"/>
          </p:cNvSpPr>
          <p:nvPr>
            <p:ph idx="1"/>
          </p:nvPr>
        </p:nvSpPr>
        <p:spPr>
          <a:xfrm>
            <a:off x="5431809" y="1523010"/>
            <a:ext cx="5964072" cy="4563892"/>
          </a:xfrm>
          <a:solidFill>
            <a:schemeClr val="accent1">
              <a:lumMod val="40000"/>
              <a:lumOff val="60000"/>
            </a:schemeClr>
          </a:solidFill>
          <a:ln cap="rnd">
            <a:solidFill>
              <a:schemeClr val="tx1">
                <a:alpha val="91000"/>
              </a:schemeClr>
            </a:solidFill>
          </a:ln>
          <a:effectLst>
            <a:glow rad="127000">
              <a:schemeClr val="accent1">
                <a:alpha val="5000"/>
              </a:schemeClr>
            </a:glow>
            <a:outerShdw blurRad="647700" dist="50800" dir="5400000" algn="ctr" rotWithShape="0">
              <a:srgbClr val="000000">
                <a:alpha val="0"/>
              </a:srgbClr>
            </a:outerShdw>
          </a:effectLst>
        </p:spPr>
        <p:txBody>
          <a:bodyPr>
            <a:noAutofit/>
          </a:bodyPr>
          <a:lstStyle/>
          <a:p>
            <a:r>
              <a:rPr lang="en-US" sz="1600" dirty="0">
                <a:latin typeface="Arial" panose="020B0604020202020204" pitchFamily="34" charset="0"/>
                <a:cs typeface="Arial" panose="020B0604020202020204" pitchFamily="34" charset="0"/>
              </a:rPr>
              <a:t>There is currently no primary extraction of antimony ores and concentrates in the EU</a:t>
            </a:r>
          </a:p>
          <a:p>
            <a:r>
              <a:rPr lang="en-US" sz="1600" dirty="0">
                <a:latin typeface="Arial" panose="020B0604020202020204" pitchFamily="34" charset="0"/>
                <a:cs typeface="Arial" panose="020B0604020202020204" pitchFamily="34" charset="0"/>
              </a:rPr>
              <a:t>Six European countries are known to have antimony resources (France, Germany, Sweden, Finland, Slovakia and Greece)</a:t>
            </a:r>
          </a:p>
          <a:p>
            <a:r>
              <a:rPr lang="en-US" sz="1600" dirty="0">
                <a:latin typeface="Arial" panose="020B0604020202020204" pitchFamily="34" charset="0"/>
                <a:cs typeface="Arial" panose="020B0604020202020204" pitchFamily="34" charset="0"/>
              </a:rPr>
              <a:t>Most resources in Europe are based on historic estimates and are of little current economic interest</a:t>
            </a:r>
          </a:p>
          <a:p>
            <a:r>
              <a:rPr lang="en-US" sz="1600" dirty="0">
                <a:latin typeface="Arial" panose="020B0604020202020204" pitchFamily="34" charset="0"/>
                <a:cs typeface="Arial" panose="020B0604020202020204" pitchFamily="34" charset="0"/>
              </a:rPr>
              <a:t>Average EU imports of antimony trioxide</a:t>
            </a:r>
            <a:r>
              <a:rPr lang="hu-HU" sz="1600" dirty="0">
                <a:latin typeface="Arial" panose="020B0604020202020204" pitchFamily="34" charset="0"/>
                <a:cs typeface="Arial" panose="020B0604020202020204" pitchFamily="34" charset="0"/>
              </a:rPr>
              <a:t> (ATO) </a:t>
            </a:r>
            <a:r>
              <a:rPr lang="en-US" sz="1600" dirty="0">
                <a:latin typeface="Arial" panose="020B0604020202020204" pitchFamily="34" charset="0"/>
                <a:cs typeface="Arial" panose="020B0604020202020204" pitchFamily="34" charset="0"/>
              </a:rPr>
              <a:t>and unwrought antimony metal 2010-2014 :</a:t>
            </a:r>
            <a:r>
              <a:rPr lang="hu-H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65 % of</a:t>
            </a:r>
            <a:r>
              <a:rPr lang="hu-H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ATO imports and almost 90 % of unwrought antimony metal imports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came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from</a:t>
            </a:r>
            <a:r>
              <a:rPr lang="hu-H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China</a:t>
            </a:r>
            <a:r>
              <a:rPr lang="hu-HU" sz="1600" dirty="0">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4</a:t>
            </a:r>
            <a:r>
              <a:rPr lang="hu-HU" sz="1600" baseline="300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EU does produce</a:t>
            </a:r>
            <a:r>
              <a:rPr lang="hu-HU" sz="1600" dirty="0">
                <a:latin typeface="Arial" panose="020B0604020202020204" pitchFamily="34" charset="0"/>
                <a:cs typeface="Arial" panose="020B0604020202020204" pitchFamily="34" charset="0"/>
              </a:rPr>
              <a:t> ATO</a:t>
            </a:r>
            <a:r>
              <a:rPr lang="en-US" sz="1600" dirty="0">
                <a:latin typeface="Arial" panose="020B0604020202020204" pitchFamily="34" charset="0"/>
                <a:cs typeface="Arial" panose="020B0604020202020204" pitchFamily="34" charset="0"/>
              </a:rPr>
              <a:t>; mainly in Belgium, France, Spain and Italy</a:t>
            </a:r>
          </a:p>
          <a:p>
            <a:r>
              <a:rPr lang="en-US" sz="1600" dirty="0">
                <a:latin typeface="Arial" panose="020B0604020202020204" pitchFamily="34" charset="0"/>
                <a:cs typeface="Arial" panose="020B0604020202020204" pitchFamily="34" charset="0"/>
              </a:rPr>
              <a:t>World </a:t>
            </a:r>
            <a:r>
              <a:rPr lang="hu-HU" sz="1600" dirty="0" err="1">
                <a:latin typeface="Arial" panose="020B0604020202020204" pitchFamily="34" charset="0"/>
                <a:cs typeface="Arial" panose="020B0604020202020204" pitchFamily="34" charset="0"/>
              </a:rPr>
              <a:t>antimony</a:t>
            </a:r>
            <a:r>
              <a:rPr lang="hu-H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production (</a:t>
            </a:r>
            <a:r>
              <a:rPr lang="en-US" sz="1600" dirty="0" err="1">
                <a:latin typeface="Arial" panose="020B0604020202020204" pitchFamily="34" charset="0"/>
                <a:cs typeface="Arial" panose="020B0604020202020204" pitchFamily="34" charset="0"/>
              </a:rPr>
              <a:t>tonnes</a:t>
            </a:r>
            <a:r>
              <a:rPr lang="en-US" sz="1600" dirty="0">
                <a:latin typeface="Arial" panose="020B0604020202020204" pitchFamily="34" charset="0"/>
                <a:cs typeface="Arial" panose="020B0604020202020204" pitchFamily="34" charset="0"/>
              </a:rPr>
              <a:t>): 42,833 (average for 2010-2014) </a:t>
            </a:r>
            <a:r>
              <a:rPr lang="en-US" sz="1600" baseline="30000" dirty="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Consumption of unwrought antimony metal in Europe (2010–2014) :18,200 </a:t>
            </a:r>
            <a:r>
              <a:rPr lang="en-US" sz="1600" dirty="0" err="1">
                <a:latin typeface="Arial" panose="020B0604020202020204" pitchFamily="34" charset="0"/>
                <a:cs typeface="Arial" panose="020B0604020202020204" pitchFamily="34" charset="0"/>
              </a:rPr>
              <a:t>tonnes</a:t>
            </a:r>
            <a:r>
              <a:rPr lang="en-US" sz="1600" dirty="0">
                <a:latin typeface="Arial" panose="020B0604020202020204" pitchFamily="34" charset="0"/>
                <a:cs typeface="Arial" panose="020B0604020202020204" pitchFamily="34" charset="0"/>
              </a:rPr>
              <a:t> per annum.</a:t>
            </a:r>
            <a:r>
              <a:rPr lang="en-US" sz="1600" baseline="30000" dirty="0">
                <a:latin typeface="Arial" panose="020B0604020202020204" pitchFamily="34" charset="0"/>
                <a:cs typeface="Arial" panose="020B0604020202020204" pitchFamily="34" charset="0"/>
              </a:rPr>
              <a:t> 6</a:t>
            </a:r>
            <a:endParaRPr lang="en-US" sz="1600" dirty="0"/>
          </a:p>
        </p:txBody>
      </p:sp>
      <p:pic>
        <p:nvPicPr>
          <p:cNvPr id="6" name="Picture 5">
            <a:hlinkClick r:id="rId2"/>
            <a:extLst>
              <a:ext uri="{FF2B5EF4-FFF2-40B4-BE49-F238E27FC236}">
                <a16:creationId xmlns:a16="http://schemas.microsoft.com/office/drawing/2014/main" id="{075718CE-1194-0149-A861-C2F0FEAEA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1" y="1903825"/>
            <a:ext cx="5324620" cy="3815063"/>
          </a:xfrm>
          <a:prstGeom prst="rect">
            <a:avLst/>
          </a:prstGeom>
        </p:spPr>
      </p:pic>
      <p:sp>
        <p:nvSpPr>
          <p:cNvPr id="8" name="TextBox 7">
            <a:extLst>
              <a:ext uri="{FF2B5EF4-FFF2-40B4-BE49-F238E27FC236}">
                <a16:creationId xmlns:a16="http://schemas.microsoft.com/office/drawing/2014/main" id="{36BDF84C-6748-8D4E-B986-E81D07670E5E}"/>
              </a:ext>
            </a:extLst>
          </p:cNvPr>
          <p:cNvSpPr txBox="1"/>
          <p:nvPr/>
        </p:nvSpPr>
        <p:spPr>
          <a:xfrm>
            <a:off x="9083040" y="6190776"/>
            <a:ext cx="3108960"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4: Eurostat</a:t>
            </a:r>
          </a:p>
          <a:p>
            <a:r>
              <a:rPr lang="en-GB" sz="1200" dirty="0">
                <a:latin typeface="Arial" panose="020B0604020202020204" pitchFamily="34" charset="0"/>
                <a:cs typeface="Arial" panose="020B0604020202020204" pitchFamily="34" charset="0"/>
              </a:rPr>
              <a:t>5: Critical Raw Materials Factsheets 2017</a:t>
            </a:r>
          </a:p>
          <a:p>
            <a:r>
              <a:rPr lang="en-GB" sz="1200" dirty="0">
                <a:latin typeface="Arial" panose="020B0604020202020204" pitchFamily="34" charset="0"/>
                <a:cs typeface="Arial" panose="020B0604020202020204" pitchFamily="34" charset="0"/>
              </a:rPr>
              <a:t>6: Critical Raw Materials Factsheets 2017</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81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2CC51-6321-44CD-B949-D781B62DF3B3}"/>
              </a:ext>
            </a:extLst>
          </p:cNvPr>
          <p:cNvSpPr>
            <a:spLocks noGrp="1"/>
          </p:cNvSpPr>
          <p:nvPr>
            <p:ph idx="1"/>
          </p:nvPr>
        </p:nvSpPr>
        <p:spPr>
          <a:xfrm>
            <a:off x="4878419" y="1679113"/>
            <a:ext cx="7087768" cy="3617913"/>
          </a:xfrm>
          <a:solidFill>
            <a:schemeClr val="tx1">
              <a:lumMod val="50000"/>
              <a:lumOff val="50000"/>
            </a:schemeClr>
          </a:solidFill>
          <a:effectLst>
            <a:glow rad="127000">
              <a:schemeClr val="tx1">
                <a:lumMod val="65000"/>
                <a:lumOff val="35000"/>
                <a:alpha val="0"/>
              </a:schemeClr>
            </a:glow>
            <a:outerShdw blurRad="381000" dist="177800" dir="7500000" algn="ctr" rotWithShape="0">
              <a:srgbClr val="000000"/>
            </a:outerShdw>
            <a:softEdge rad="12700"/>
          </a:effectLst>
        </p:spPr>
        <p:txBody>
          <a:bodyPr anchor="ctr" anchorCtr="1">
            <a:spAutoFit/>
          </a:bodyPr>
          <a:lstStyle/>
          <a:p>
            <a:pPr marL="0" lvl="0" indent="0">
              <a:buNone/>
            </a:pPr>
            <a:endParaRPr lang="en-US" sz="700" b="1" dirty="0">
              <a:latin typeface="Arial" panose="020B0604020202020204" pitchFamily="34" charset="0"/>
              <a:cs typeface="Arial" panose="020B0604020202020204" pitchFamily="34" charset="0"/>
            </a:endParaRPr>
          </a:p>
          <a:p>
            <a:pPr lvl="0"/>
            <a:r>
              <a:rPr lang="en-US" b="1" dirty="0">
                <a:solidFill>
                  <a:schemeClr val="bg1"/>
                </a:solidFill>
                <a:latin typeface="Arial" panose="020B0604020202020204" pitchFamily="34" charset="0"/>
                <a:cs typeface="Arial" panose="020B0604020202020204" pitchFamily="34" charset="0"/>
              </a:rPr>
              <a:t>World Antimony reserves </a:t>
            </a:r>
            <a:r>
              <a:rPr lang="en-US" dirty="0">
                <a:solidFill>
                  <a:schemeClr val="bg1"/>
                </a:solidFill>
                <a:latin typeface="Arial" panose="020B0604020202020204" pitchFamily="34" charset="0"/>
                <a:cs typeface="Arial" panose="020B0604020202020204" pitchFamily="34" charset="0"/>
              </a:rPr>
              <a:t>(2015):</a:t>
            </a:r>
          </a:p>
          <a:p>
            <a:pPr marL="0" lvl="0" indent="0">
              <a:buNone/>
            </a:pPr>
            <a:r>
              <a:rPr lang="en-US" sz="1800" dirty="0">
                <a:solidFill>
                  <a:schemeClr val="bg1"/>
                </a:solidFill>
                <a:latin typeface="Arial" panose="020B0604020202020204" pitchFamily="34" charset="0"/>
                <a:cs typeface="Arial" panose="020B0604020202020204" pitchFamily="34" charset="0"/>
              </a:rPr>
              <a:t>1. China (47.8 %), 2.Russia (17.61 %), 3. Bolivia (15.6 %),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4. Australia (7.05%), 5. USA (3.02%)</a:t>
            </a:r>
            <a:r>
              <a:rPr lang="en-US" sz="1800" baseline="30000" dirty="0">
                <a:solidFill>
                  <a:schemeClr val="bg1"/>
                </a:solidFill>
                <a:latin typeface="Arial" panose="020B0604020202020204" pitchFamily="34" charset="0"/>
                <a:cs typeface="Arial" panose="020B0604020202020204" pitchFamily="34" charset="0"/>
              </a:rPr>
              <a:t>1</a:t>
            </a:r>
            <a:endParaRPr lang="en-US" sz="1100" dirty="0">
              <a:solidFill>
                <a:schemeClr val="bg1"/>
              </a:solidFill>
              <a:latin typeface="Arial" panose="020B0604020202020204" pitchFamily="34" charset="0"/>
              <a:cs typeface="Arial" panose="020B0604020202020204" pitchFamily="34" charset="0"/>
            </a:endParaRPr>
          </a:p>
          <a:p>
            <a:pPr lvl="0"/>
            <a:r>
              <a:rPr lang="en-US" b="1" dirty="0">
                <a:solidFill>
                  <a:schemeClr val="bg1"/>
                </a:solidFill>
                <a:latin typeface="Arial" panose="020B0604020202020204" pitchFamily="34" charset="0"/>
                <a:cs typeface="Arial" panose="020B0604020202020204" pitchFamily="34" charset="0"/>
              </a:rPr>
              <a:t>World Antimony production </a:t>
            </a:r>
            <a:r>
              <a:rPr lang="en-US" dirty="0">
                <a:solidFill>
                  <a:schemeClr val="bg1"/>
                </a:solidFill>
                <a:latin typeface="Arial" panose="020B0604020202020204" pitchFamily="34" charset="0"/>
                <a:cs typeface="Arial" panose="020B0604020202020204" pitchFamily="34" charset="0"/>
              </a:rPr>
              <a:t>(2016):</a:t>
            </a:r>
          </a:p>
          <a:p>
            <a:pPr marL="0" lvl="0" indent="0">
              <a:buNone/>
            </a:pPr>
            <a:r>
              <a:rPr lang="en-US" sz="1800" dirty="0">
                <a:solidFill>
                  <a:schemeClr val="bg1"/>
                </a:solidFill>
                <a:latin typeface="Arial" panose="020B0604020202020204" pitchFamily="34" charset="0"/>
                <a:cs typeface="Arial" panose="020B0604020202020204" pitchFamily="34" charset="0"/>
              </a:rPr>
              <a:t>1. China (76.9%), 2. Russia (6.9%), 3. Tajikistan (6.2%),</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4.Bolivia (3.1%), 5. Australia (2.7%)</a:t>
            </a:r>
            <a:r>
              <a:rPr lang="en-US" sz="1800" baseline="30000" dirty="0">
                <a:solidFill>
                  <a:schemeClr val="bg1"/>
                </a:solidFill>
                <a:latin typeface="Arial" panose="020B0604020202020204" pitchFamily="34" charset="0"/>
                <a:cs typeface="Arial" panose="020B0604020202020204" pitchFamily="34" charset="0"/>
              </a:rPr>
              <a:t>2</a:t>
            </a:r>
          </a:p>
          <a:p>
            <a:pPr lvl="0"/>
            <a:r>
              <a:rPr lang="en-US" b="1" dirty="0">
                <a:solidFill>
                  <a:schemeClr val="bg1"/>
                </a:solidFill>
                <a:latin typeface="Arial" panose="020B0604020202020204" pitchFamily="34" charset="0"/>
                <a:cs typeface="Arial" panose="020B0604020202020204" pitchFamily="34" charset="0"/>
              </a:rPr>
              <a:t>World’s Antimony exporters </a:t>
            </a:r>
            <a:r>
              <a:rPr lang="en-US" dirty="0">
                <a:solidFill>
                  <a:schemeClr val="bg1"/>
                </a:solidFill>
                <a:latin typeface="Arial" panose="020B0604020202020204" pitchFamily="34" charset="0"/>
                <a:cs typeface="Arial" panose="020B0604020202020204" pitchFamily="34" charset="0"/>
              </a:rPr>
              <a:t>(2016):</a:t>
            </a:r>
          </a:p>
          <a:p>
            <a:pPr marL="0" lvl="0" indent="0">
              <a:buNone/>
            </a:pPr>
            <a:r>
              <a:rPr lang="en-US" sz="1800" dirty="0">
                <a:solidFill>
                  <a:schemeClr val="bg1"/>
                </a:solidFill>
                <a:latin typeface="Arial" panose="020B0604020202020204" pitchFamily="34" charset="0"/>
                <a:cs typeface="Arial" panose="020B0604020202020204" pitchFamily="34" charset="0"/>
              </a:rPr>
              <a:t>1. China (37%), 2. India (10 %), 3. Singapore (9.6%),</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4. Mexico (7.9%), 5. USA (6.4 %)</a:t>
            </a:r>
            <a:r>
              <a:rPr lang="en-US" sz="1800" baseline="30000" dirty="0">
                <a:solidFill>
                  <a:schemeClr val="bg1"/>
                </a:solidFill>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EF9B8969-19A2-D74F-B272-955235B644BC}"/>
              </a:ext>
            </a:extLst>
          </p:cNvPr>
          <p:cNvSpPr txBox="1"/>
          <p:nvPr/>
        </p:nvSpPr>
        <p:spPr>
          <a:xfrm>
            <a:off x="9418320" y="5899743"/>
            <a:ext cx="2643304" cy="646331"/>
          </a:xfrm>
          <a:prstGeom prst="rect">
            <a:avLst/>
          </a:prstGeom>
          <a:noFill/>
          <a:effectLst>
            <a:glow rad="127000">
              <a:schemeClr val="accent1">
                <a:alpha val="82000"/>
              </a:schemeClr>
            </a:glow>
          </a:effectLst>
        </p:spPr>
        <p:txBody>
          <a:bodyPr wrap="square" rtlCol="0">
            <a:spAutoFit/>
          </a:bodyPr>
          <a:lstStyle/>
          <a:p>
            <a:r>
              <a:rPr lang="en-US" sz="1200" dirty="0">
                <a:latin typeface="Arial" panose="020B0604020202020204" pitchFamily="34" charset="0"/>
                <a:cs typeface="Arial" panose="020B0604020202020204" pitchFamily="34" charset="0"/>
              </a:rPr>
              <a:t>1: US Geological Survey</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 US Geological Survey</a:t>
            </a:r>
          </a:p>
          <a:p>
            <a:r>
              <a:rPr lang="en-GB" sz="12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World Atlas</a:t>
            </a:r>
            <a:endParaRPr lang="en-US" sz="1200" dirty="0"/>
          </a:p>
        </p:txBody>
      </p:sp>
      <p:pic>
        <p:nvPicPr>
          <p:cNvPr id="9" name="Picture 8">
            <a:extLst>
              <a:ext uri="{FF2B5EF4-FFF2-40B4-BE49-F238E27FC236}">
                <a16:creationId xmlns:a16="http://schemas.microsoft.com/office/drawing/2014/main" id="{E8D5E671-7629-DF4B-8A55-394C552F1B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531" y="4529796"/>
            <a:ext cx="3645264" cy="1861533"/>
          </a:xfrm>
          <a:prstGeom prst="rect">
            <a:avLst/>
          </a:prstGeom>
          <a:ln w="28575">
            <a:solidFill>
              <a:schemeClr val="tx1">
                <a:lumMod val="95000"/>
                <a:lumOff val="5000"/>
              </a:schemeClr>
            </a:solidFill>
          </a:ln>
        </p:spPr>
      </p:pic>
      <p:pic>
        <p:nvPicPr>
          <p:cNvPr id="13" name="Picture 12">
            <a:extLst>
              <a:ext uri="{FF2B5EF4-FFF2-40B4-BE49-F238E27FC236}">
                <a16:creationId xmlns:a16="http://schemas.microsoft.com/office/drawing/2014/main" id="{88E9BA16-C80F-2B45-B1E3-5B6E8E567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30" y="984738"/>
            <a:ext cx="3426943" cy="2232867"/>
          </a:xfrm>
          <a:prstGeom prst="rect">
            <a:avLst/>
          </a:prstGeom>
          <a:solidFill>
            <a:schemeClr val="tx1"/>
          </a:solidFill>
          <a:ln w="28575">
            <a:solidFill>
              <a:schemeClr val="tx1"/>
            </a:solidFill>
          </a:ln>
        </p:spPr>
      </p:pic>
      <p:pic>
        <p:nvPicPr>
          <p:cNvPr id="15" name="Picture 14">
            <a:extLst>
              <a:ext uri="{FF2B5EF4-FFF2-40B4-BE49-F238E27FC236}">
                <a16:creationId xmlns:a16="http://schemas.microsoft.com/office/drawing/2014/main" id="{A8093400-7C33-8E4F-AD5A-16A69103E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315" y="2940149"/>
            <a:ext cx="2533365" cy="2111137"/>
          </a:xfrm>
          <a:prstGeom prst="rect">
            <a:avLst/>
          </a:prstGeom>
          <a:solidFill>
            <a:schemeClr val="bg1"/>
          </a:solidFill>
          <a:ln w="28575">
            <a:solidFill>
              <a:schemeClr val="bg1"/>
            </a:solidFill>
          </a:ln>
        </p:spPr>
      </p:pic>
    </p:spTree>
    <p:extLst>
      <p:ext uri="{BB962C8B-B14F-4D97-AF65-F5344CB8AC3E}">
        <p14:creationId xmlns:p14="http://schemas.microsoft.com/office/powerpoint/2010/main" val="298591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A3821-B1F7-3E46-AC25-CF20130A5F28}"/>
              </a:ext>
            </a:extLst>
          </p:cNvPr>
          <p:cNvSpPr>
            <a:spLocks noGrp="1"/>
          </p:cNvSpPr>
          <p:nvPr>
            <p:ph idx="1"/>
          </p:nvPr>
        </p:nvSpPr>
        <p:spPr>
          <a:xfrm>
            <a:off x="5829139" y="1692475"/>
            <a:ext cx="5726465" cy="4547551"/>
          </a:xfrm>
          <a:ln w="28575">
            <a:solidFill>
              <a:schemeClr val="tx1"/>
            </a:solidFill>
          </a:ln>
        </p:spPr>
        <p:txBody>
          <a:bodyPr>
            <a:normAutofit/>
          </a:bodyPr>
          <a:lstStyle/>
          <a:p>
            <a:pPr>
              <a:lnSpc>
                <a:spcPct val="110000"/>
              </a:lnSpc>
            </a:pPr>
            <a:endParaRPr lang="en-US" sz="1600" dirty="0">
              <a:latin typeface="Arial" panose="020B0604020202020204" pitchFamily="34" charset="0"/>
              <a:cs typeface="Arial" panose="020B0604020202020204" pitchFamily="34" charset="0"/>
            </a:endParaRPr>
          </a:p>
          <a:p>
            <a:pPr>
              <a:lnSpc>
                <a:spcPct val="110000"/>
              </a:lnSpc>
            </a:pPr>
            <a:r>
              <a:rPr lang="en-US" sz="1600" dirty="0">
                <a:latin typeface="Arial" panose="020B0604020202020204" pitchFamily="34" charset="0"/>
                <a:cs typeface="Arial" panose="020B0604020202020204" pitchFamily="34" charset="0"/>
              </a:rPr>
              <a:t>Low level of investment: competition for land use, high investment costs, a heavy licensing process (potentially overlapping and even conflicting requirements) and compliance with stringent environmental law</a:t>
            </a:r>
          </a:p>
          <a:p>
            <a:pPr>
              <a:lnSpc>
                <a:spcPct val="110000"/>
              </a:lnSpc>
            </a:pPr>
            <a:r>
              <a:rPr lang="en-US" sz="1600" dirty="0">
                <a:latin typeface="Arial" panose="020B0604020202020204" pitchFamily="34" charset="0"/>
                <a:cs typeface="Arial" panose="020B0604020202020204" pitchFamily="34" charset="0"/>
              </a:rPr>
              <a:t>Exploration projects generally do not result into an opening of a mine</a:t>
            </a:r>
          </a:p>
          <a:p>
            <a:pPr>
              <a:lnSpc>
                <a:spcPct val="110000"/>
              </a:lnSpc>
            </a:pPr>
            <a:r>
              <a:rPr lang="en-US" sz="1600" dirty="0">
                <a:latin typeface="Arial" panose="020B0604020202020204" pitchFamily="34" charset="0"/>
                <a:cs typeface="Arial" panose="020B0604020202020204" pitchFamily="34" charset="0"/>
              </a:rPr>
              <a:t>Generation of waste and large tailings as well as environmental impacts </a:t>
            </a:r>
          </a:p>
          <a:p>
            <a:pPr>
              <a:lnSpc>
                <a:spcPct val="110000"/>
              </a:lnSpc>
            </a:pPr>
            <a:r>
              <a:rPr lang="en-GB" sz="1600" dirty="0">
                <a:latin typeface="Arial" panose="020B0604020202020204" pitchFamily="34" charset="0"/>
                <a:cs typeface="Arial" panose="020B0604020202020204" pitchFamily="34" charset="0"/>
              </a:rPr>
              <a:t>Low public acceptance of extractive activities in the EU as compared with other economic sectors: overall trust below 50% </a:t>
            </a:r>
          </a:p>
          <a:p>
            <a:pPr>
              <a:lnSpc>
                <a:spcPct val="110000"/>
              </a:lnSpc>
            </a:pPr>
            <a:r>
              <a:rPr lang="en-US" sz="1600" dirty="0">
                <a:latin typeface="Arial" panose="020B0604020202020204" pitchFamily="34" charset="0"/>
                <a:cs typeface="Arial" panose="020B0604020202020204" pitchFamily="34" charset="0"/>
              </a:rPr>
              <a:t>Inferior costs in non-EU countries</a:t>
            </a:r>
          </a:p>
        </p:txBody>
      </p:sp>
      <p:pic>
        <p:nvPicPr>
          <p:cNvPr id="9" name="Picture 8">
            <a:extLst>
              <a:ext uri="{FF2B5EF4-FFF2-40B4-BE49-F238E27FC236}">
                <a16:creationId xmlns:a16="http://schemas.microsoft.com/office/drawing/2014/main" id="{FD3B0B2F-26EC-B04F-A770-129AE994B1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83" y="1968631"/>
            <a:ext cx="4940115" cy="4349448"/>
          </a:xfrm>
          <a:prstGeom prst="rect">
            <a:avLst/>
          </a:prstGeom>
          <a:solidFill>
            <a:schemeClr val="tx1"/>
          </a:solidFill>
          <a:ln w="38100">
            <a:solidFill>
              <a:schemeClr val="tx1"/>
            </a:solidFill>
          </a:ln>
        </p:spPr>
      </p:pic>
      <p:sp>
        <p:nvSpPr>
          <p:cNvPr id="19" name="TextBox 18">
            <a:extLst>
              <a:ext uri="{FF2B5EF4-FFF2-40B4-BE49-F238E27FC236}">
                <a16:creationId xmlns:a16="http://schemas.microsoft.com/office/drawing/2014/main" id="{C72400E6-9A8B-D645-ADB1-DA0F8B7D2AC2}"/>
              </a:ext>
            </a:extLst>
          </p:cNvPr>
          <p:cNvSpPr txBox="1"/>
          <p:nvPr/>
        </p:nvSpPr>
        <p:spPr>
          <a:xfrm>
            <a:off x="187996" y="281353"/>
            <a:ext cx="5537556" cy="1077218"/>
          </a:xfrm>
          <a:prstGeom prst="rect">
            <a:avLst/>
          </a:prstGeom>
          <a:solidFill>
            <a:schemeClr val="tx1"/>
          </a:solidFill>
          <a:ln>
            <a:solidFill>
              <a:schemeClr val="bg1"/>
            </a:solidFill>
          </a:ln>
          <a:effectLst>
            <a:outerShdw blurRad="50800" dist="50800" dir="5400000" algn="ctr" rotWithShape="0">
              <a:srgbClr val="000000"/>
            </a:outerShdw>
          </a:effectLst>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Obstacles to mining (Antimony) in Europe</a:t>
            </a:r>
            <a:endParaRPr lang="en-US" sz="3200" dirty="0">
              <a:solidFill>
                <a:schemeClr val="bg1"/>
              </a:solidFill>
            </a:endParaRPr>
          </a:p>
        </p:txBody>
      </p:sp>
    </p:spTree>
    <p:extLst>
      <p:ext uri="{BB962C8B-B14F-4D97-AF65-F5344CB8AC3E}">
        <p14:creationId xmlns:p14="http://schemas.microsoft.com/office/powerpoint/2010/main" val="298472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630D-299D-47B6-9308-72EC879FA8AA}"/>
              </a:ext>
            </a:extLst>
          </p:cNvPr>
          <p:cNvSpPr>
            <a:spLocks noGrp="1"/>
          </p:cNvSpPr>
          <p:nvPr>
            <p:ph type="title"/>
          </p:nvPr>
        </p:nvSpPr>
        <p:spPr>
          <a:xfrm>
            <a:off x="797134" y="168812"/>
            <a:ext cx="5031981" cy="1657901"/>
          </a:xfrm>
          <a:solidFill>
            <a:schemeClr val="tx1">
              <a:lumMod val="50000"/>
              <a:lumOff val="50000"/>
            </a:schemeClr>
          </a:solidFill>
          <a:effectLst>
            <a:outerShdw blurRad="50800" dist="50800" dir="5400000" algn="ctr" rotWithShape="0">
              <a:srgbClr val="000000"/>
            </a:outerShdw>
          </a:effectLst>
        </p:spPr>
        <p:txBody>
          <a:bodyPr>
            <a:noAutofit/>
          </a:bodyPr>
          <a:lstStyle/>
          <a:p>
            <a:pPr algn="ctr"/>
            <a:r>
              <a:rPr lang="en-US" sz="2800" b="1" dirty="0">
                <a:ln>
                  <a:solidFill>
                    <a:schemeClr val="tx1"/>
                  </a:solidFill>
                </a:ln>
                <a:solidFill>
                  <a:schemeClr val="bg1"/>
                </a:solidFill>
                <a:latin typeface="Arial" panose="020B0604020202020204" pitchFamily="34" charset="0"/>
                <a:cs typeface="Arial" panose="020B0604020202020204" pitchFamily="34" charset="0"/>
              </a:rPr>
              <a:t> </a:t>
            </a:r>
            <a:r>
              <a:rPr lang="en-US" sz="3200" b="1" dirty="0">
                <a:ln>
                  <a:solidFill>
                    <a:schemeClr val="tx1"/>
                  </a:solidFill>
                </a:ln>
                <a:solidFill>
                  <a:schemeClr val="bg1"/>
                </a:solidFill>
                <a:latin typeface="Arial" panose="020B0604020202020204" pitchFamily="34" charset="0"/>
                <a:cs typeface="Arial" panose="020B0604020202020204" pitchFamily="34" charset="0"/>
              </a:rPr>
              <a:t>W</a:t>
            </a:r>
            <a:r>
              <a:rPr lang="en-GB" sz="3200" b="1" dirty="0" err="1">
                <a:ln>
                  <a:solidFill>
                    <a:schemeClr val="tx1"/>
                  </a:solidFill>
                </a:ln>
                <a:solidFill>
                  <a:schemeClr val="bg1"/>
                </a:solidFill>
                <a:latin typeface="Arial" panose="020B0604020202020204" pitchFamily="34" charset="0"/>
                <a:cs typeface="Arial" panose="020B0604020202020204" pitchFamily="34" charset="0"/>
              </a:rPr>
              <a:t>ays</a:t>
            </a:r>
            <a:r>
              <a:rPr lang="en-GB" sz="3200" b="1" dirty="0">
                <a:ln>
                  <a:solidFill>
                    <a:schemeClr val="tx1"/>
                  </a:solidFill>
                </a:ln>
                <a:solidFill>
                  <a:schemeClr val="bg1"/>
                </a:solidFill>
                <a:latin typeface="Arial" panose="020B0604020202020204" pitchFamily="34" charset="0"/>
                <a:cs typeface="Arial" panose="020B0604020202020204" pitchFamily="34" charset="0"/>
              </a:rPr>
              <a:t> to improve mining investment climate </a:t>
            </a:r>
            <a:r>
              <a:rPr lang="en-GB" sz="3200" b="1">
                <a:ln>
                  <a:solidFill>
                    <a:schemeClr val="tx1"/>
                  </a:solidFill>
                </a:ln>
                <a:solidFill>
                  <a:schemeClr val="bg1"/>
                </a:solidFill>
                <a:latin typeface="Arial" panose="020B0604020202020204" pitchFamily="34" charset="0"/>
                <a:cs typeface="Arial" panose="020B0604020202020204" pitchFamily="34" charset="0"/>
              </a:rPr>
              <a:t>in Europe</a:t>
            </a:r>
            <a:endParaRPr lang="en-US" sz="2800" b="1" dirty="0">
              <a:ln>
                <a:solidFill>
                  <a:schemeClr val="tx1"/>
                </a:solidFill>
              </a:ln>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22C8B9E-D6DC-4959-AD47-39A2B3986C37}"/>
              </a:ext>
            </a:extLst>
          </p:cNvPr>
          <p:cNvSpPr>
            <a:spLocks noGrp="1"/>
          </p:cNvSpPr>
          <p:nvPr>
            <p:ph idx="1"/>
          </p:nvPr>
        </p:nvSpPr>
        <p:spPr>
          <a:xfrm>
            <a:off x="797135" y="2067357"/>
            <a:ext cx="5031981" cy="4160669"/>
          </a:xfrm>
          <a:solidFill>
            <a:schemeClr val="tx1">
              <a:lumMod val="50000"/>
              <a:lumOff val="50000"/>
            </a:schemeClr>
          </a:solidFill>
          <a:ln>
            <a:solidFill>
              <a:schemeClr val="tx1"/>
            </a:solidFill>
          </a:ln>
        </p:spPr>
        <p:txBody>
          <a:bodyPr>
            <a:noAutofit/>
          </a:bodyPr>
          <a:lstStyle/>
          <a:p>
            <a:r>
              <a:rPr lang="en-GB" sz="1500" b="1" dirty="0">
                <a:solidFill>
                  <a:schemeClr val="bg1"/>
                </a:solidFill>
                <a:latin typeface="Arial" panose="020B0604020202020204" pitchFamily="34" charset="0"/>
                <a:cs typeface="Arial" panose="020B0604020202020204" pitchFamily="34" charset="0"/>
              </a:rPr>
              <a:t>Recovery of primary and secondary raw materials from extracted materials, old mine waste disposal sites and end-of life products</a:t>
            </a:r>
          </a:p>
          <a:p>
            <a:r>
              <a:rPr lang="en-GB" sz="1500" b="1" dirty="0">
                <a:solidFill>
                  <a:schemeClr val="bg1"/>
                </a:solidFill>
                <a:latin typeface="Arial" panose="020B0604020202020204" pitchFamily="34" charset="0"/>
                <a:cs typeface="Arial" panose="020B0604020202020204" pitchFamily="34" charset="0"/>
              </a:rPr>
              <a:t>Rehabilitation of old sites and application of modern technologies and techniques</a:t>
            </a:r>
          </a:p>
          <a:p>
            <a:r>
              <a:rPr lang="en-GB" sz="1500" b="1" dirty="0">
                <a:solidFill>
                  <a:schemeClr val="bg1"/>
                </a:solidFill>
                <a:latin typeface="Arial" panose="020B0604020202020204" pitchFamily="34" charset="0"/>
                <a:cs typeface="Arial" panose="020B0604020202020204" pitchFamily="34" charset="0"/>
              </a:rPr>
              <a:t>Facilitating public acceptance</a:t>
            </a:r>
          </a:p>
          <a:p>
            <a:r>
              <a:rPr lang="en-US" sz="1500" b="1" dirty="0">
                <a:solidFill>
                  <a:schemeClr val="bg1"/>
                </a:solidFill>
                <a:latin typeface="Arial" panose="020B0604020202020204" pitchFamily="34" charset="0"/>
                <a:cs typeface="Arial" panose="020B0604020202020204" pitchFamily="34" charset="0"/>
              </a:rPr>
              <a:t>Transparency on Antimony’ s availability in the EU</a:t>
            </a:r>
          </a:p>
          <a:p>
            <a:r>
              <a:rPr lang="en-US" sz="1500" b="1" dirty="0">
                <a:solidFill>
                  <a:schemeClr val="bg1"/>
                </a:solidFill>
                <a:latin typeface="Arial" panose="020B0604020202020204" pitchFamily="34" charset="0"/>
                <a:cs typeface="Arial" panose="020B0604020202020204" pitchFamily="34" charset="0"/>
              </a:rPr>
              <a:t>Coordination and implementation of minerals policies at different levels (EU, MS regional, local) and horizontally with other sectorial policies to avoid contradiction and overlapping</a:t>
            </a:r>
          </a:p>
          <a:p>
            <a:r>
              <a:rPr lang="en-US" sz="1500" b="1" dirty="0">
                <a:solidFill>
                  <a:schemeClr val="bg1"/>
                </a:solidFill>
                <a:latin typeface="Arial" panose="020B0604020202020204" pitchFamily="34" charset="0"/>
                <a:cs typeface="Arial" panose="020B0604020202020204" pitchFamily="34" charset="0"/>
              </a:rPr>
              <a:t>Strengthening the exchange of best practices and related regulation among Member States to streamline the permitting procedure along the whole chain of mining activities</a:t>
            </a:r>
            <a:endParaRPr lang="en-US" sz="14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A6CC9DB-4579-144C-8AA8-D6A2E1C9E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826" y="2430388"/>
            <a:ext cx="5706455" cy="3434606"/>
          </a:xfrm>
          <a:prstGeom prst="rect">
            <a:avLst/>
          </a:prstGeom>
        </p:spPr>
      </p:pic>
    </p:spTree>
    <p:extLst>
      <p:ext uri="{BB962C8B-B14F-4D97-AF65-F5344CB8AC3E}">
        <p14:creationId xmlns:p14="http://schemas.microsoft.com/office/powerpoint/2010/main" val="3932122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{5D5A5D50-F8FE-8848-B447-1180F396D39E}tf10001072</Template>
  <TotalTime>800</TotalTime>
  <Words>796</Words>
  <Application>Microsoft Macintosh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EU's Initiative to Promote More Investment in Antimony Mining Sites</vt:lpstr>
      <vt:lpstr>About Us </vt:lpstr>
      <vt:lpstr>What are Critical Raw Materials?</vt:lpstr>
      <vt:lpstr>What is Antimony?</vt:lpstr>
      <vt:lpstr>What Makes Antimony Critical?</vt:lpstr>
      <vt:lpstr>What about Antimony in Europe?</vt:lpstr>
      <vt:lpstr>PowerPoint Presentation</vt:lpstr>
      <vt:lpstr>PowerPoint Presentation</vt:lpstr>
      <vt:lpstr> Ways to improve mining investment climate in Europe</vt:lpstr>
      <vt:lpstr>Avenue Marnix 30 1000 Brussels Belgium </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Guess who</dc:creator>
  <cp:lastModifiedBy>Rebecca Lentini</cp:lastModifiedBy>
  <cp:revision>74</cp:revision>
  <dcterms:created xsi:type="dcterms:W3CDTF">2017-11-24T12:17:28Z</dcterms:created>
  <dcterms:modified xsi:type="dcterms:W3CDTF">2018-03-12T09:37:44Z</dcterms:modified>
</cp:coreProperties>
</file>